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7" r:id="rId2"/>
    <p:sldId id="283" r:id="rId3"/>
    <p:sldId id="282" r:id="rId4"/>
    <p:sldId id="265" r:id="rId5"/>
    <p:sldId id="258" r:id="rId6"/>
    <p:sldId id="260" r:id="rId7"/>
    <p:sldId id="267" r:id="rId8"/>
    <p:sldId id="263" r:id="rId9"/>
    <p:sldId id="268" r:id="rId10"/>
    <p:sldId id="259" r:id="rId11"/>
    <p:sldId id="266" r:id="rId12"/>
    <p:sldId id="261" r:id="rId13"/>
    <p:sldId id="270" r:id="rId14"/>
    <p:sldId id="269" r:id="rId15"/>
    <p:sldId id="271" r:id="rId16"/>
    <p:sldId id="273" r:id="rId17"/>
    <p:sldId id="272" r:id="rId18"/>
    <p:sldId id="262" r:id="rId19"/>
    <p:sldId id="274" r:id="rId20"/>
    <p:sldId id="278" r:id="rId21"/>
    <p:sldId id="280" r:id="rId22"/>
    <p:sldId id="281" r:id="rId23"/>
    <p:sldId id="276" r:id="rId24"/>
    <p:sldId id="275" r:id="rId25"/>
    <p:sldId id="279" r:id="rId26"/>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1/7/2022</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065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1/7/2022</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70675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1/7/2022</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06356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1/7/2022</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71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1/7/2022</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611387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1/7/2022</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8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1/7/2022</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98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1/7/2022</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99432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35085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1/7/2022</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37824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1/7/2022</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92146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1/7/2022</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8247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127.0.0.1/admin" TargetMode="External"/><Relationship Id="rId3" Type="http://schemas.openxmlformats.org/officeDocument/2006/relationships/hyperlink" Target="http://192.168.1.1/" TargetMode="External"/><Relationship Id="rId7" Type="http://schemas.openxmlformats.org/officeDocument/2006/relationships/hyperlink" Target="http://testp.app.127.0.0.1.xip.io/"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github.com/swisskyrepo/PayloadsAllTheThings/tree/master/Server%20Side%20Request%20Forgery" TargetMode="External"/><Relationship Id="rId5" Type="http://schemas.openxmlformats.org/officeDocument/2006/relationships/hyperlink" Target="http://127.0.0.1/#{domain}" TargetMode="External"/><Relationship Id="rId10" Type="http://schemas.openxmlformats.org/officeDocument/2006/relationships/hyperlink" Target="https://target.com/page?url=http://169.254.169.254/metadata/instance/network/interface/0/ipv4/ipAddress/0/publicIpAddress?api-version=2019-10-01&amp;format=text" TargetMode="External"/><Relationship Id="rId4" Type="http://schemas.openxmlformats.org/officeDocument/2006/relationships/hyperlink" Target="http://0.0.0.0/" TargetMode="External"/><Relationship Id="rId9" Type="http://schemas.openxmlformats.org/officeDocument/2006/relationships/hyperlink" Target="https://app.com/page?url=http://169.254.169.254/latest/meta-data/iam/security-credentials/s3acces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wisskyrepo/SSRFmap"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127.0.0.1/"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localhos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we.mitre.org/top25/archive/2021/2021_cwe_top25.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69.254.169.254/latest/meta-data/iam/security-credentials/"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169.254.169.254/latest/meta-data/iam/security-credentials/*ia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1580BD-7D80-4957-A58D-916E994AB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kcyjne tło z cząstką">
            <a:extLst>
              <a:ext uri="{FF2B5EF4-FFF2-40B4-BE49-F238E27FC236}">
                <a16:creationId xmlns:a16="http://schemas.microsoft.com/office/drawing/2014/main" id="{8150D342-8D33-477B-B56A-93853762E594}"/>
              </a:ext>
            </a:extLst>
          </p:cNvPr>
          <p:cNvPicPr>
            <a:picLocks noChangeAspect="1"/>
          </p:cNvPicPr>
          <p:nvPr/>
        </p:nvPicPr>
        <p:blipFill rotWithShape="1">
          <a:blip r:embed="rId2"/>
          <a:srcRect/>
          <a:stretch/>
        </p:blipFill>
        <p:spPr>
          <a:xfrm>
            <a:off x="0" y="11"/>
            <a:ext cx="12191979" cy="6857989"/>
          </a:xfrm>
          <a:prstGeom prst="rect">
            <a:avLst/>
          </a:prstGeom>
        </p:spPr>
      </p:pic>
      <p:sp>
        <p:nvSpPr>
          <p:cNvPr id="11" name="Rectangle 10">
            <a:extLst>
              <a:ext uri="{FF2B5EF4-FFF2-40B4-BE49-F238E27FC236}">
                <a16:creationId xmlns:a16="http://schemas.microsoft.com/office/drawing/2014/main" id="{DE478B8E-B09A-4F54-BAF6-88125E699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42513" y="-691487"/>
            <a:ext cx="6858000" cy="8240972"/>
          </a:xfrm>
          <a:prstGeom prst="rect">
            <a:avLst/>
          </a:prstGeom>
          <a:gradFill>
            <a:gsLst>
              <a:gs pos="100000">
                <a:srgbClr val="000000">
                  <a:alpha val="0"/>
                </a:srgbClr>
              </a:gs>
              <a:gs pos="0">
                <a:schemeClr val="tx1"/>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59DE95-F3B9-4A35-9681-78FA926F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099" y="334926"/>
            <a:ext cx="4547155" cy="6188148"/>
          </a:xfrm>
          <a:prstGeom prst="rect">
            <a:avLst/>
          </a:prstGeom>
          <a:noFill/>
          <a:ln>
            <a:solidFill>
              <a:srgbClr val="FFFFFF"/>
            </a:solidFill>
          </a:ln>
          <a:effectLst>
            <a:outerShdw blurRad="381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F8673B9-FCFD-4AD0-A1E3-F3947DD4FDA9}"/>
              </a:ext>
            </a:extLst>
          </p:cNvPr>
          <p:cNvSpPr>
            <a:spLocks noGrp="1"/>
          </p:cNvSpPr>
          <p:nvPr>
            <p:ph type="ctrTitle"/>
          </p:nvPr>
        </p:nvSpPr>
        <p:spPr>
          <a:xfrm>
            <a:off x="2014260" y="27712"/>
            <a:ext cx="7727618" cy="3997791"/>
          </a:xfrm>
        </p:spPr>
        <p:txBody>
          <a:bodyPr anchor="t">
            <a:normAutofit/>
          </a:bodyPr>
          <a:lstStyle/>
          <a:p>
            <a:r>
              <a:rPr lang="pl-PL" sz="6000" dirty="0">
                <a:solidFill>
                  <a:srgbClr val="FFFFFF"/>
                </a:solidFill>
                <a:latin typeface="Algerian" panose="04020705040A02060702" pitchFamily="82" charset="0"/>
              </a:rPr>
              <a:t>S</a:t>
            </a:r>
            <a:r>
              <a:rPr lang="pl-PL" sz="4000" dirty="0">
                <a:solidFill>
                  <a:srgbClr val="FFFFFF"/>
                </a:solidFill>
              </a:rPr>
              <a:t>erver </a:t>
            </a:r>
            <a:r>
              <a:rPr lang="pl-PL" sz="6000" dirty="0" err="1">
                <a:solidFill>
                  <a:srgbClr val="FFFFFF"/>
                </a:solidFill>
                <a:latin typeface="Algerian" panose="04020705040A02060702" pitchFamily="82" charset="0"/>
              </a:rPr>
              <a:t>S</a:t>
            </a:r>
            <a:r>
              <a:rPr lang="pl-PL" sz="4000" dirty="0" err="1">
                <a:solidFill>
                  <a:srgbClr val="FFFFFF"/>
                </a:solidFill>
              </a:rPr>
              <a:t>ide</a:t>
            </a:r>
            <a:r>
              <a:rPr lang="pl-PL" sz="4000" dirty="0">
                <a:solidFill>
                  <a:srgbClr val="FFFFFF"/>
                </a:solidFill>
              </a:rPr>
              <a:t> </a:t>
            </a:r>
            <a:r>
              <a:rPr lang="pl-PL" sz="6700" dirty="0" err="1">
                <a:solidFill>
                  <a:srgbClr val="FFFFFF"/>
                </a:solidFill>
                <a:latin typeface="Algerian" panose="04020705040A02060702" pitchFamily="82" charset="0"/>
              </a:rPr>
              <a:t>R</a:t>
            </a:r>
            <a:r>
              <a:rPr lang="pl-PL" sz="4000" dirty="0" err="1">
                <a:solidFill>
                  <a:srgbClr val="FFFFFF"/>
                </a:solidFill>
              </a:rPr>
              <a:t>equest</a:t>
            </a:r>
            <a:r>
              <a:rPr lang="pl-PL" sz="4000" dirty="0">
                <a:solidFill>
                  <a:srgbClr val="FFFFFF"/>
                </a:solidFill>
              </a:rPr>
              <a:t> </a:t>
            </a:r>
            <a:r>
              <a:rPr lang="pl-PL" sz="6700" dirty="0" err="1">
                <a:solidFill>
                  <a:srgbClr val="FFFFFF"/>
                </a:solidFill>
                <a:latin typeface="Algerian" panose="04020705040A02060702" pitchFamily="82" charset="0"/>
              </a:rPr>
              <a:t>F</a:t>
            </a:r>
            <a:r>
              <a:rPr lang="pl-PL" sz="4000" dirty="0" err="1">
                <a:solidFill>
                  <a:srgbClr val="FFFFFF"/>
                </a:solidFill>
              </a:rPr>
              <a:t>orgery</a:t>
            </a:r>
            <a:br>
              <a:rPr lang="pl-PL" sz="4000" dirty="0">
                <a:solidFill>
                  <a:srgbClr val="FFFFFF"/>
                </a:solidFill>
              </a:rPr>
            </a:br>
            <a:r>
              <a:rPr lang="pl-PL" sz="4000" dirty="0">
                <a:solidFill>
                  <a:srgbClr val="FFFFFF"/>
                </a:solidFill>
              </a:rPr>
              <a:t>			</a:t>
            </a:r>
            <a:r>
              <a:rPr lang="pl-PL" sz="6700" dirty="0">
                <a:solidFill>
                  <a:srgbClr val="FFFFFF"/>
                </a:solidFill>
              </a:rPr>
              <a:t>(</a:t>
            </a:r>
            <a:r>
              <a:rPr lang="pl-PL" sz="6700" dirty="0">
                <a:solidFill>
                  <a:srgbClr val="FFFFFF"/>
                </a:solidFill>
                <a:latin typeface="Algerian" panose="04020705040A02060702" pitchFamily="82" charset="0"/>
              </a:rPr>
              <a:t>SSRF</a:t>
            </a:r>
            <a:r>
              <a:rPr lang="pl-PL" sz="6700" dirty="0">
                <a:solidFill>
                  <a:srgbClr val="FFFFFF"/>
                </a:solidFill>
              </a:rPr>
              <a:t>)</a:t>
            </a:r>
          </a:p>
        </p:txBody>
      </p:sp>
      <p:sp>
        <p:nvSpPr>
          <p:cNvPr id="3" name="Podtytuł 2">
            <a:extLst>
              <a:ext uri="{FF2B5EF4-FFF2-40B4-BE49-F238E27FC236}">
                <a16:creationId xmlns:a16="http://schemas.microsoft.com/office/drawing/2014/main" id="{5311F4A4-BE67-4B5A-9BAF-A97EDC661044}"/>
              </a:ext>
            </a:extLst>
          </p:cNvPr>
          <p:cNvSpPr>
            <a:spLocks noGrp="1"/>
          </p:cNvSpPr>
          <p:nvPr>
            <p:ph type="subTitle" idx="1"/>
          </p:nvPr>
        </p:nvSpPr>
        <p:spPr>
          <a:xfrm>
            <a:off x="2991086" y="3050033"/>
            <a:ext cx="2967797" cy="650314"/>
          </a:xfrm>
        </p:spPr>
        <p:txBody>
          <a:bodyPr anchor="ctr">
            <a:normAutofit/>
          </a:bodyPr>
          <a:lstStyle/>
          <a:p>
            <a:endParaRPr lang="pl-PL" sz="1800" dirty="0">
              <a:solidFill>
                <a:srgbClr val="FFFFFF"/>
              </a:solidFill>
            </a:endParaRPr>
          </a:p>
        </p:txBody>
      </p:sp>
      <p:cxnSp>
        <p:nvCxnSpPr>
          <p:cNvPr id="15" name="Straight Connector 14">
            <a:extLst>
              <a:ext uri="{FF2B5EF4-FFF2-40B4-BE49-F238E27FC236}">
                <a16:creationId xmlns:a16="http://schemas.microsoft.com/office/drawing/2014/main" id="{5E687E3B-9C6D-4102-8F38-DCB77C49C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6"/>
            <a:ext cx="0" cy="6188148"/>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D2391C-602E-4522-B790-1F85883AF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4991100"/>
            <a:ext cx="3471597"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3C7C39-C73B-4051-B742-C9086B7BE3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7100" y="6047437"/>
            <a:ext cx="3471598" cy="0"/>
          </a:xfrm>
          <a:prstGeom prst="line">
            <a:avLst/>
          </a:prstGeom>
          <a:ln w="12700">
            <a:solidFill>
              <a:srgbClr val="FFFFFF"/>
            </a:solidFill>
          </a:ln>
          <a:effectLst>
            <a:outerShdw blurRad="38100" dist="127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3" descr="Abstrakcyjne tło z cząstką">
            <a:extLst>
              <a:ext uri="{FF2B5EF4-FFF2-40B4-BE49-F238E27FC236}">
                <a16:creationId xmlns:a16="http://schemas.microsoft.com/office/drawing/2014/main" id="{A5F94597-FE17-476B-8B46-BB1AAB484ECD}"/>
              </a:ext>
            </a:extLst>
          </p:cNvPr>
          <p:cNvPicPr>
            <a:picLocks noChangeAspect="1"/>
          </p:cNvPicPr>
          <p:nvPr/>
        </p:nvPicPr>
        <p:blipFill rotWithShape="1">
          <a:blip r:embed="rId2"/>
          <a:srcRect/>
          <a:stretch/>
        </p:blipFill>
        <p:spPr>
          <a:xfrm>
            <a:off x="-21" y="-2"/>
            <a:ext cx="12191979" cy="6857989"/>
          </a:xfrm>
          <a:prstGeom prst="rect">
            <a:avLst/>
          </a:prstGeom>
        </p:spPr>
      </p:pic>
      <p:sp>
        <p:nvSpPr>
          <p:cNvPr id="14" name="pole tekstowe 13">
            <a:extLst>
              <a:ext uri="{FF2B5EF4-FFF2-40B4-BE49-F238E27FC236}">
                <a16:creationId xmlns:a16="http://schemas.microsoft.com/office/drawing/2014/main" id="{0E1C3BE2-7D13-49C7-BD5B-ECC0945167E8}"/>
              </a:ext>
            </a:extLst>
          </p:cNvPr>
          <p:cNvSpPr txBox="1"/>
          <p:nvPr/>
        </p:nvSpPr>
        <p:spPr>
          <a:xfrm>
            <a:off x="1438247" y="-129480"/>
            <a:ext cx="9158303" cy="2769989"/>
          </a:xfrm>
          <a:prstGeom prst="rect">
            <a:avLst/>
          </a:prstGeom>
          <a:noFill/>
        </p:spPr>
        <p:txBody>
          <a:bodyPr wrap="square">
            <a:spAutoFit/>
          </a:bodyPr>
          <a:lstStyle/>
          <a:p>
            <a:r>
              <a:rPr lang="pl-PL" sz="3200" dirty="0">
                <a:solidFill>
                  <a:srgbClr val="FFFFFF"/>
                </a:solidFill>
                <a:latin typeface="Algerian" panose="04020705040A02060702" pitchFamily="82" charset="0"/>
              </a:rPr>
              <a:t>              		</a:t>
            </a:r>
            <a:r>
              <a:rPr lang="pl-PL" sz="5400" dirty="0">
                <a:solidFill>
                  <a:srgbClr val="FFFFFF"/>
                </a:solidFill>
                <a:latin typeface="Algerian" panose="04020705040A02060702" pitchFamily="82" charset="0"/>
              </a:rPr>
              <a:t>S</a:t>
            </a:r>
            <a:r>
              <a:rPr lang="pl-PL" sz="5400" dirty="0">
                <a:solidFill>
                  <a:srgbClr val="FFFFFF"/>
                </a:solidFill>
              </a:rPr>
              <a:t>erver </a:t>
            </a:r>
            <a:r>
              <a:rPr lang="pl-PL" sz="5400" dirty="0" err="1">
                <a:solidFill>
                  <a:srgbClr val="FFFFFF"/>
                </a:solidFill>
                <a:latin typeface="Algerian" panose="04020705040A02060702" pitchFamily="82" charset="0"/>
              </a:rPr>
              <a:t>S</a:t>
            </a:r>
            <a:r>
              <a:rPr lang="pl-PL" sz="5400" dirty="0" err="1">
                <a:solidFill>
                  <a:srgbClr val="FFFFFF"/>
                </a:solidFill>
              </a:rPr>
              <a:t>ide</a:t>
            </a:r>
            <a:r>
              <a:rPr lang="pl-PL" sz="5400" dirty="0">
                <a:solidFill>
                  <a:srgbClr val="FFFFFF"/>
                </a:solidFill>
              </a:rPr>
              <a:t> </a:t>
            </a:r>
          </a:p>
          <a:p>
            <a:r>
              <a:rPr lang="pl-PL" sz="5400" dirty="0">
                <a:solidFill>
                  <a:srgbClr val="FFFFFF"/>
                </a:solidFill>
                <a:latin typeface="Algerian" panose="04020705040A02060702" pitchFamily="82" charset="0"/>
              </a:rPr>
              <a:t>		  </a:t>
            </a:r>
            <a:r>
              <a:rPr lang="pl-PL" sz="5400" dirty="0" err="1">
                <a:solidFill>
                  <a:srgbClr val="FFFFFF"/>
                </a:solidFill>
                <a:latin typeface="Algerian" panose="04020705040A02060702" pitchFamily="82" charset="0"/>
              </a:rPr>
              <a:t>R</a:t>
            </a:r>
            <a:r>
              <a:rPr lang="pl-PL" sz="5400" dirty="0" err="1">
                <a:solidFill>
                  <a:srgbClr val="FFFFFF"/>
                </a:solidFill>
              </a:rPr>
              <a:t>equest</a:t>
            </a:r>
            <a:r>
              <a:rPr lang="pl-PL" sz="5400" dirty="0">
                <a:solidFill>
                  <a:srgbClr val="FFFFFF"/>
                </a:solidFill>
              </a:rPr>
              <a:t> </a:t>
            </a:r>
            <a:r>
              <a:rPr lang="pl-PL" sz="5400" dirty="0" err="1">
                <a:solidFill>
                  <a:srgbClr val="FFFFFF"/>
                </a:solidFill>
                <a:latin typeface="Algerian" panose="04020705040A02060702" pitchFamily="82" charset="0"/>
              </a:rPr>
              <a:t>F</a:t>
            </a:r>
            <a:r>
              <a:rPr lang="pl-PL" sz="5400" dirty="0" err="1">
                <a:solidFill>
                  <a:srgbClr val="FFFFFF"/>
                </a:solidFill>
              </a:rPr>
              <a:t>orgery</a:t>
            </a:r>
            <a:br>
              <a:rPr lang="pl-PL" sz="1800" dirty="0">
                <a:solidFill>
                  <a:srgbClr val="FFFFFF"/>
                </a:solidFill>
              </a:rPr>
            </a:br>
            <a:r>
              <a:rPr lang="pl-PL" sz="1800" dirty="0">
                <a:solidFill>
                  <a:srgbClr val="FFFFFF"/>
                </a:solidFill>
              </a:rPr>
              <a:t>			          </a:t>
            </a:r>
            <a:r>
              <a:rPr lang="pl-PL" sz="6600" dirty="0">
                <a:solidFill>
                  <a:srgbClr val="FFFFFF"/>
                </a:solidFill>
              </a:rPr>
              <a:t>(</a:t>
            </a:r>
            <a:r>
              <a:rPr lang="pl-PL" sz="6600" dirty="0">
                <a:solidFill>
                  <a:srgbClr val="FFFFFF"/>
                </a:solidFill>
                <a:latin typeface="Algerian" panose="04020705040A02060702" pitchFamily="82" charset="0"/>
              </a:rPr>
              <a:t>SSRF</a:t>
            </a:r>
            <a:r>
              <a:rPr lang="pl-PL" sz="6600" dirty="0">
                <a:solidFill>
                  <a:srgbClr val="FFFFFF"/>
                </a:solidFill>
              </a:rPr>
              <a:t>)</a:t>
            </a:r>
            <a:endParaRPr lang="pl-PL" sz="6600" dirty="0"/>
          </a:p>
        </p:txBody>
      </p:sp>
      <p:sp>
        <p:nvSpPr>
          <p:cNvPr id="6" name="pole tekstowe 5">
            <a:extLst>
              <a:ext uri="{FF2B5EF4-FFF2-40B4-BE49-F238E27FC236}">
                <a16:creationId xmlns:a16="http://schemas.microsoft.com/office/drawing/2014/main" id="{DD300D60-0EE8-403F-B0F9-B87216AFF8C8}"/>
              </a:ext>
            </a:extLst>
          </p:cNvPr>
          <p:cNvSpPr txBox="1"/>
          <p:nvPr/>
        </p:nvSpPr>
        <p:spPr>
          <a:xfrm>
            <a:off x="588443" y="2535600"/>
            <a:ext cx="11015050" cy="4247317"/>
          </a:xfrm>
          <a:prstGeom prst="rect">
            <a:avLst/>
          </a:prstGeom>
          <a:noFill/>
        </p:spPr>
        <p:txBody>
          <a:bodyPr wrap="square" rtlCol="0">
            <a:spAutoFit/>
          </a:bodyPr>
          <a:lstStyle/>
          <a:p>
            <a:pPr algn="ctr"/>
            <a:endParaRPr lang="pl-PL" sz="2800" b="1" i="1" dirty="0">
              <a:solidFill>
                <a:schemeClr val="bg1"/>
              </a:solidFill>
              <a:latin typeface="Amasis MT Pro" panose="02040504050005020304" pitchFamily="18" charset="-18"/>
            </a:endParaRPr>
          </a:p>
          <a:p>
            <a:pPr algn="ctr"/>
            <a:endParaRPr lang="pl-PL" sz="2800" b="1" i="1" dirty="0">
              <a:solidFill>
                <a:schemeClr val="bg1"/>
              </a:solidFill>
              <a:latin typeface="Amasis MT Pro" panose="02040504050005020304" pitchFamily="18" charset="-18"/>
            </a:endParaRPr>
          </a:p>
          <a:p>
            <a:pPr algn="ctr"/>
            <a:r>
              <a:rPr lang="pl-PL" sz="2400" b="1" i="1" dirty="0" err="1">
                <a:solidFill>
                  <a:schemeClr val="bg1"/>
                </a:solidFill>
                <a:latin typeface="Amasis MT Pro" panose="02040504050005020304" pitchFamily="18" charset="-18"/>
              </a:rPr>
              <a:t>Common</a:t>
            </a:r>
            <a:r>
              <a:rPr lang="pl-PL" sz="2400" b="1" i="1" dirty="0">
                <a:solidFill>
                  <a:schemeClr val="bg1"/>
                </a:solidFill>
                <a:latin typeface="Amasis MT Pro" panose="02040504050005020304" pitchFamily="18" charset="-18"/>
              </a:rPr>
              <a:t> </a:t>
            </a:r>
            <a:r>
              <a:rPr lang="pl-PL" sz="2400" b="1" i="1" dirty="0" err="1">
                <a:solidFill>
                  <a:schemeClr val="bg1"/>
                </a:solidFill>
                <a:latin typeface="Amasis MT Pro" panose="02040504050005020304" pitchFamily="18" charset="-18"/>
              </a:rPr>
              <a:t>Weakness</a:t>
            </a:r>
            <a:r>
              <a:rPr lang="pl-PL" sz="2400" b="1" i="1" dirty="0">
                <a:solidFill>
                  <a:schemeClr val="bg1"/>
                </a:solidFill>
                <a:latin typeface="Amasis MT Pro" panose="02040504050005020304" pitchFamily="18" charset="-18"/>
              </a:rPr>
              <a:t> </a:t>
            </a:r>
            <a:r>
              <a:rPr lang="pl-PL" sz="2400" b="1" i="1" dirty="0" err="1">
                <a:solidFill>
                  <a:schemeClr val="bg1"/>
                </a:solidFill>
                <a:latin typeface="Amasis MT Pro" panose="02040504050005020304" pitchFamily="18" charset="-18"/>
              </a:rPr>
              <a:t>Enumeration</a:t>
            </a:r>
            <a:endParaRPr lang="pl-PL" sz="2400" b="1" i="1" dirty="0">
              <a:solidFill>
                <a:schemeClr val="bg1"/>
              </a:solidFill>
              <a:latin typeface="Amasis MT Pro" panose="02040504050005020304" pitchFamily="18" charset="-18"/>
            </a:endParaRPr>
          </a:p>
          <a:p>
            <a:pPr algn="ctr"/>
            <a:endParaRPr lang="pl-PL" sz="2400" b="1" i="1" dirty="0">
              <a:solidFill>
                <a:schemeClr val="bg1"/>
              </a:solidFill>
              <a:latin typeface="Amasis MT Pro" panose="02040504050005020304" pitchFamily="18" charset="-18"/>
            </a:endParaRPr>
          </a:p>
          <a:p>
            <a:pPr marL="285750" indent="-285750" algn="ctr">
              <a:buFont typeface="Arial" panose="020B0604020202020204" pitchFamily="34" charset="0"/>
              <a:buChar char="•"/>
            </a:pPr>
            <a:r>
              <a:rPr lang="en-US" sz="1600" b="0" i="0" dirty="0">
                <a:solidFill>
                  <a:schemeClr val="bg1"/>
                </a:solidFill>
                <a:effectLst/>
                <a:latin typeface="Verdana" panose="020B0604030504040204" pitchFamily="34" charset="0"/>
              </a:rPr>
              <a:t>The web server receives a URL or similar request from an upstream component and retrieves the contents of this URL, but it does not sufficiently ensure that the request is being sent to the expected destination</a:t>
            </a:r>
            <a:r>
              <a:rPr lang="en-US" sz="1600" b="0" i="0" dirty="0">
                <a:solidFill>
                  <a:srgbClr val="000000"/>
                </a:solidFill>
                <a:effectLst/>
                <a:latin typeface="Verdana" panose="020B0604030504040204" pitchFamily="34" charset="0"/>
              </a:rPr>
              <a:t>.</a:t>
            </a:r>
            <a:endParaRPr lang="pl-PL" sz="1600" b="0" i="0" dirty="0">
              <a:solidFill>
                <a:srgbClr val="000000"/>
              </a:solidFill>
              <a:effectLst/>
              <a:latin typeface="Verdana" panose="020B0604030504040204" pitchFamily="34" charset="0"/>
            </a:endParaRPr>
          </a:p>
          <a:p>
            <a:pPr marL="285750" indent="-285750" algn="ctr">
              <a:buFont typeface="Arial" panose="020B0604020202020204" pitchFamily="34" charset="0"/>
              <a:buChar char="•"/>
            </a:pPr>
            <a:endParaRPr lang="pl-PL" sz="1600" dirty="0">
              <a:solidFill>
                <a:srgbClr val="000000"/>
              </a:solidFill>
              <a:latin typeface="Verdana" panose="020B0604030504040204" pitchFamily="34" charset="0"/>
            </a:endParaRPr>
          </a:p>
          <a:p>
            <a:pPr algn="ctr"/>
            <a:r>
              <a:rPr lang="en-US" sz="2400" b="1" i="1" dirty="0">
                <a:solidFill>
                  <a:schemeClr val="bg1"/>
                </a:solidFill>
                <a:effectLst/>
                <a:latin typeface="Amasis MT Pro" panose="02040504050005020304" pitchFamily="18" charset="-18"/>
              </a:rPr>
              <a:t>Open Web Application Security Project</a:t>
            </a:r>
            <a:endParaRPr lang="pl-PL" sz="2400" b="1" i="1" dirty="0">
              <a:solidFill>
                <a:schemeClr val="bg1"/>
              </a:solidFill>
              <a:effectLst/>
              <a:latin typeface="Amasis MT Pro" panose="02040504050005020304" pitchFamily="18" charset="-18"/>
            </a:endParaRPr>
          </a:p>
          <a:p>
            <a:pPr algn="ctr"/>
            <a:endParaRPr lang="pl-PL" sz="2400" b="1" i="1" dirty="0">
              <a:solidFill>
                <a:schemeClr val="bg1"/>
              </a:solidFill>
              <a:effectLst/>
              <a:latin typeface="arial" panose="020B0604020202020204" pitchFamily="34" charset="0"/>
            </a:endParaRPr>
          </a:p>
          <a:p>
            <a:pPr marL="342900" indent="-342900" algn="ctr">
              <a:buFont typeface="Arial" panose="020B0604020202020204" pitchFamily="34" charset="0"/>
              <a:buChar char="•"/>
            </a:pPr>
            <a:r>
              <a:rPr lang="en-US" b="0" i="0" dirty="0">
                <a:solidFill>
                  <a:schemeClr val="bg1"/>
                </a:solidFill>
                <a:effectLst/>
                <a:latin typeface="roboto" panose="020B0604020202020204" pitchFamily="2" charset="0"/>
              </a:rPr>
              <a:t>A successful SSRF attack can grant the attacker access to restricted actions, internal services, or internal files within the application or the organization. In some cases, it can even lead to Remote Code Execution (RCE).</a:t>
            </a:r>
            <a:endParaRPr lang="pl-PL" b="1" i="1" dirty="0">
              <a:solidFill>
                <a:schemeClr val="bg1"/>
              </a:solidFill>
              <a:latin typeface="Amasis MT Pro" panose="02040504050005020304" pitchFamily="18" charset="-18"/>
            </a:endParaRPr>
          </a:p>
        </p:txBody>
      </p:sp>
    </p:spTree>
    <p:extLst>
      <p:ext uri="{BB962C8B-B14F-4D97-AF65-F5344CB8AC3E}">
        <p14:creationId xmlns:p14="http://schemas.microsoft.com/office/powerpoint/2010/main" val="140714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2390AD47-2155-4832-89DA-D27070BE5FB5}"/>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78D954E6-640E-47AE-A0F1-C95DDC0E51C8}"/>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919FFFB1-01DB-4F39-A2A7-2231C5DB89E6}"/>
              </a:ext>
            </a:extLst>
          </p:cNvPr>
          <p:cNvSpPr>
            <a:spLocks noGrp="1"/>
          </p:cNvSpPr>
          <p:nvPr>
            <p:ph type="sldNum" sz="quarter" idx="12"/>
          </p:nvPr>
        </p:nvSpPr>
        <p:spPr/>
        <p:txBody>
          <a:bodyPr/>
          <a:lstStyle/>
          <a:p>
            <a:fld id="{81D2C36F-4504-47C0-B82F-A167342A2754}" type="slidenum">
              <a:rPr lang="en-US" smtClean="0"/>
              <a:t>10</a:t>
            </a:fld>
            <a:endParaRPr lang="en-US"/>
          </a:p>
        </p:txBody>
      </p:sp>
      <p:pic>
        <p:nvPicPr>
          <p:cNvPr id="5" name="Picture 3" descr="Abstrakcyjne tło z cząstką">
            <a:extLst>
              <a:ext uri="{FF2B5EF4-FFF2-40B4-BE49-F238E27FC236}">
                <a16:creationId xmlns:a16="http://schemas.microsoft.com/office/drawing/2014/main" id="{77A3328A-CF0A-4BAE-A5BD-8EA150369E15}"/>
              </a:ext>
            </a:extLst>
          </p:cNvPr>
          <p:cNvPicPr>
            <a:picLocks noChangeAspect="1"/>
          </p:cNvPicPr>
          <p:nvPr/>
        </p:nvPicPr>
        <p:blipFill rotWithShape="1">
          <a:blip r:embed="rId2"/>
          <a:srcRect/>
          <a:stretch/>
        </p:blipFill>
        <p:spPr>
          <a:xfrm>
            <a:off x="21" y="11"/>
            <a:ext cx="12191979" cy="6857989"/>
          </a:xfrm>
          <a:prstGeom prst="rect">
            <a:avLst/>
          </a:prstGeom>
        </p:spPr>
      </p:pic>
      <p:sp>
        <p:nvSpPr>
          <p:cNvPr id="8" name="pole tekstowe 7">
            <a:extLst>
              <a:ext uri="{FF2B5EF4-FFF2-40B4-BE49-F238E27FC236}">
                <a16:creationId xmlns:a16="http://schemas.microsoft.com/office/drawing/2014/main" id="{BD015958-632B-49A7-BDD2-8CB758CA8A2C}"/>
              </a:ext>
            </a:extLst>
          </p:cNvPr>
          <p:cNvSpPr txBox="1"/>
          <p:nvPr/>
        </p:nvSpPr>
        <p:spPr>
          <a:xfrm>
            <a:off x="0" y="0"/>
            <a:ext cx="12191979" cy="6878806"/>
          </a:xfrm>
          <a:prstGeom prst="rect">
            <a:avLst/>
          </a:prstGeom>
          <a:noFill/>
        </p:spPr>
        <p:txBody>
          <a:bodyPr wrap="square" rtlCol="0">
            <a:spAutoFit/>
          </a:bodyPr>
          <a:lstStyle/>
          <a:p>
            <a:pPr algn="ctr"/>
            <a:r>
              <a:rPr lang="pl-PL" sz="4000" b="1" i="1" dirty="0">
                <a:solidFill>
                  <a:schemeClr val="bg1"/>
                </a:solidFill>
                <a:latin typeface="Amasis MT Pro" panose="02040504050005020304" pitchFamily="18" charset="-18"/>
              </a:rPr>
              <a:t>How to </a:t>
            </a:r>
            <a:r>
              <a:rPr lang="pl-PL" sz="4000" b="1" i="1" dirty="0" err="1">
                <a:solidFill>
                  <a:schemeClr val="bg1"/>
                </a:solidFill>
                <a:latin typeface="Amasis MT Pro" panose="02040504050005020304" pitchFamily="18" charset="-18"/>
              </a:rPr>
              <a:t>look</a:t>
            </a:r>
            <a:r>
              <a:rPr lang="pl-PL" sz="4000" b="1" i="1" dirty="0">
                <a:solidFill>
                  <a:schemeClr val="bg1"/>
                </a:solidFill>
                <a:latin typeface="Amasis MT Pro" panose="02040504050005020304" pitchFamily="18" charset="-18"/>
              </a:rPr>
              <a:t> for SSRF?</a:t>
            </a:r>
          </a:p>
          <a:p>
            <a:pPr algn="ctr"/>
            <a:endParaRPr lang="pl-PL" sz="4000" b="1" i="1" dirty="0">
              <a:solidFill>
                <a:schemeClr val="bg1"/>
              </a:solidFill>
              <a:latin typeface="Amasis MT Pro" panose="02040504050005020304" pitchFamily="18" charset="-18"/>
            </a:endParaRPr>
          </a:p>
          <a:p>
            <a:pPr marL="285750" indent="-285750">
              <a:buFont typeface="Arial" panose="020B0604020202020204" pitchFamily="34" charset="0"/>
              <a:buChar char="•"/>
            </a:pPr>
            <a:r>
              <a:rPr lang="pl-PL" sz="1500" i="1" dirty="0" err="1">
                <a:solidFill>
                  <a:schemeClr val="bg1"/>
                </a:solidFill>
                <a:latin typeface="Amasis MT Pro" panose="02040504050005020304" pitchFamily="18" charset="-18"/>
              </a:rPr>
              <a:t>Accessing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files</a:t>
            </a:r>
            <a:r>
              <a:rPr lang="pl-PL" sz="1500" i="1" dirty="0">
                <a:solidFill>
                  <a:schemeClr val="bg1"/>
                </a:solidFill>
                <a:latin typeface="Amasis MT Pro" panose="02040504050005020304" pitchFamily="18" charset="-18"/>
              </a:rPr>
              <a:t>/data with </a:t>
            </a:r>
            <a:r>
              <a:rPr lang="pl-PL" sz="1500" i="1" dirty="0" err="1">
                <a:solidFill>
                  <a:schemeClr val="bg1"/>
                </a:solidFill>
                <a:latin typeface="Amasis MT Pro" panose="02040504050005020304" pitchFamily="18" charset="-18"/>
              </a:rPr>
              <a:t>different</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protocols</a:t>
            </a:r>
            <a:r>
              <a:rPr lang="pl-PL" sz="1500" i="1" dirty="0">
                <a:solidFill>
                  <a:schemeClr val="bg1"/>
                </a:solidFill>
                <a:latin typeface="Amasis MT Pro" panose="02040504050005020304" pitchFamily="18" charset="-18"/>
              </a:rPr>
              <a:t> (file://...  </a:t>
            </a:r>
            <a:r>
              <a:rPr lang="pl-PL" sz="1500" i="1" dirty="0" err="1">
                <a:solidFill>
                  <a:schemeClr val="bg1"/>
                </a:solidFill>
                <a:latin typeface="Amasis MT Pro" panose="02040504050005020304" pitchFamily="18" charset="-18"/>
              </a:rPr>
              <a:t>dict</a:t>
            </a:r>
            <a:r>
              <a:rPr lang="pl-PL" sz="1500" i="1" dirty="0">
                <a:solidFill>
                  <a:schemeClr val="bg1"/>
                </a:solidFill>
                <a:latin typeface="Amasis MT Pro" panose="02040504050005020304" pitchFamily="18" charset="-18"/>
              </a:rPr>
              <a:t>://…  SFTP://…  TFTP://… LDAP://… Gopher://... and </a:t>
            </a:r>
            <a:r>
              <a:rPr lang="pl-PL" sz="1500" i="1" dirty="0" err="1">
                <a:solidFill>
                  <a:schemeClr val="bg1"/>
                </a:solidFill>
                <a:latin typeface="Amasis MT Pro" panose="02040504050005020304" pitchFamily="18" charset="-18"/>
              </a:rPr>
              <a:t>many</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others</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e.g</a:t>
            </a:r>
            <a:r>
              <a:rPr lang="pl-PL" sz="1500" i="1" dirty="0">
                <a:solidFill>
                  <a:schemeClr val="bg1"/>
                </a:solidFill>
                <a:latin typeface="Amasis MT Pro" panose="02040504050005020304" pitchFamily="18" charset="-18"/>
              </a:rPr>
              <a:t>. </a:t>
            </a:r>
          </a:p>
          <a:p>
            <a:r>
              <a:rPr lang="pl-PL" sz="1500" i="1" dirty="0">
                <a:solidFill>
                  <a:schemeClr val="bg1"/>
                </a:solidFill>
                <a:latin typeface="Amasis MT Pro" panose="02040504050005020304" pitchFamily="18" charset="-18"/>
              </a:rPr>
              <a:t>          -&gt; &lt;</a:t>
            </a:r>
            <a:r>
              <a:rPr lang="pl-PL" sz="1500" i="1" dirty="0" err="1">
                <a:solidFill>
                  <a:schemeClr val="bg1"/>
                </a:solidFill>
                <a:latin typeface="Amasis MT Pro" panose="02040504050005020304" pitchFamily="18" charset="-18"/>
              </a:rPr>
              <a:t>iframe</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src</a:t>
            </a:r>
            <a:r>
              <a:rPr lang="pl-PL" sz="1500" i="1" dirty="0">
                <a:solidFill>
                  <a:schemeClr val="bg1"/>
                </a:solidFill>
                <a:latin typeface="Amasis MT Pro" panose="02040504050005020304" pitchFamily="18" charset="-18"/>
              </a:rPr>
              <a:t>=’’file:///etc/passwd’’ </a:t>
            </a:r>
            <a:r>
              <a:rPr lang="pl-PL" sz="1500" i="1" dirty="0" err="1">
                <a:solidFill>
                  <a:schemeClr val="bg1"/>
                </a:solidFill>
                <a:latin typeface="Amasis MT Pro" panose="02040504050005020304" pitchFamily="18" charset="-18"/>
              </a:rPr>
              <a:t>width</a:t>
            </a:r>
            <a:r>
              <a:rPr lang="pl-PL" sz="1500" i="1" dirty="0">
                <a:solidFill>
                  <a:schemeClr val="bg1"/>
                </a:solidFill>
                <a:latin typeface="Amasis MT Pro" panose="02040504050005020304" pitchFamily="18" charset="-18"/>
              </a:rPr>
              <a:t>=’’400’’ </a:t>
            </a:r>
            <a:r>
              <a:rPr lang="pl-PL" sz="1500" i="1" dirty="0" err="1">
                <a:solidFill>
                  <a:schemeClr val="bg1"/>
                </a:solidFill>
                <a:latin typeface="Amasis MT Pro" panose="02040504050005020304" pitchFamily="18" charset="-18"/>
              </a:rPr>
              <a:t>height</a:t>
            </a:r>
            <a:r>
              <a:rPr lang="pl-PL" sz="1500" i="1" dirty="0">
                <a:solidFill>
                  <a:schemeClr val="bg1"/>
                </a:solidFill>
                <a:latin typeface="Amasis MT Pro" panose="02040504050005020304" pitchFamily="18" charset="-18"/>
              </a:rPr>
              <a:t>=’’400’’&gt;</a:t>
            </a:r>
          </a:p>
          <a:p>
            <a:endParaRPr lang="pl-PL" sz="1500" i="1" dirty="0">
              <a:solidFill>
                <a:schemeClr val="bg1"/>
              </a:solidFill>
              <a:latin typeface="Amasis MT Pro" panose="02040504050005020304" pitchFamily="18" charset="-18"/>
            </a:endParaRPr>
          </a:p>
          <a:p>
            <a:pPr marL="285750" indent="-285750">
              <a:buFont typeface="Arial" panose="020B0604020202020204" pitchFamily="34" charset="0"/>
              <a:buChar char="•"/>
            </a:pPr>
            <a:r>
              <a:rPr lang="pl-PL" sz="1500" i="1" dirty="0" err="1">
                <a:solidFill>
                  <a:schemeClr val="bg1"/>
                </a:solidFill>
                <a:latin typeface="Amasis MT Pro" panose="02040504050005020304" pitchFamily="18" charset="-18"/>
              </a:rPr>
              <a:t>Bypassing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local</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IPs</a:t>
            </a:r>
            <a:r>
              <a:rPr lang="pl-PL" sz="1500" i="1" dirty="0">
                <a:solidFill>
                  <a:schemeClr val="bg1"/>
                </a:solidFill>
                <a:latin typeface="Amasis MT Pro" panose="02040504050005020304" pitchFamily="18" charset="-18"/>
              </a:rPr>
              <a:t> (</a:t>
            </a:r>
            <a:r>
              <a:rPr lang="pl-PL" sz="1500" i="1" dirty="0">
                <a:solidFill>
                  <a:schemeClr val="bg1"/>
                </a:solidFill>
                <a:effectLst/>
                <a:hlinkClick r:id="rId3"/>
              </a:rPr>
              <a:t>http://3232235777/</a:t>
            </a:r>
            <a:r>
              <a:rPr lang="pl-PL" sz="1500" i="1" dirty="0">
                <a:solidFill>
                  <a:schemeClr val="bg1"/>
                </a:solidFill>
                <a:effectLst/>
              </a:rPr>
              <a:t>, </a:t>
            </a:r>
            <a:r>
              <a:rPr lang="pl-PL" sz="1500" i="1" dirty="0">
                <a:solidFill>
                  <a:schemeClr val="bg1"/>
                </a:solidFill>
                <a:hlinkClick r:id="rId4"/>
              </a:rPr>
              <a:t>http://0.0.0.0:80</a:t>
            </a:r>
            <a:r>
              <a:rPr lang="pl-PL" sz="1500" i="1" dirty="0">
                <a:solidFill>
                  <a:schemeClr val="bg1"/>
                </a:solidFill>
              </a:rPr>
              <a:t> </a:t>
            </a:r>
            <a:r>
              <a:rPr lang="pl-PL" sz="1500" i="1" dirty="0">
                <a:solidFill>
                  <a:schemeClr val="bg1"/>
                </a:solidFill>
                <a:effectLst/>
              </a:rPr>
              <a:t>, </a:t>
            </a:r>
            <a:r>
              <a:rPr lang="pl-PL" sz="1500" i="1" dirty="0">
                <a:solidFill>
                  <a:schemeClr val="bg1"/>
                </a:solidFill>
                <a:hlinkClick r:id="rId5"/>
              </a:rPr>
              <a:t>http://127.0.0.1#{domain}</a:t>
            </a:r>
            <a:r>
              <a:rPr lang="pl-PL" sz="1500" i="1" dirty="0">
                <a:solidFill>
                  <a:schemeClr val="bg1"/>
                </a:solidFill>
              </a:rPr>
              <a:t>, …)</a:t>
            </a:r>
          </a:p>
          <a:p>
            <a:pPr lvl="1"/>
            <a:r>
              <a:rPr lang="pl-PL" sz="1500" i="1" dirty="0">
                <a:solidFill>
                  <a:schemeClr val="bg1"/>
                </a:solidFill>
              </a:rPr>
              <a:t>-&gt; </a:t>
            </a:r>
            <a:r>
              <a:rPr lang="pl-PL" sz="1500" i="1" dirty="0">
                <a:solidFill>
                  <a:schemeClr val="bg1"/>
                </a:solidFill>
                <a:hlinkClick r:id="rId6"/>
              </a:rPr>
              <a:t>https://github.com/swisskyrepo/PayloadsAllTheThings/tree/master/Server%20Side%20Request%20Forgery</a:t>
            </a:r>
            <a:r>
              <a:rPr lang="pl-PL" sz="1500" i="1" dirty="0">
                <a:solidFill>
                  <a:schemeClr val="bg1"/>
                </a:solidFill>
              </a:rPr>
              <a:t> </a:t>
            </a:r>
          </a:p>
          <a:p>
            <a:endParaRPr lang="pl-PL" sz="1500" i="1" dirty="0">
              <a:solidFill>
                <a:schemeClr val="bg1"/>
              </a:solidFill>
            </a:endParaRPr>
          </a:p>
          <a:p>
            <a:pPr marL="285750" indent="-285750">
              <a:buFont typeface="Arial" panose="020B0604020202020204" pitchFamily="34" charset="0"/>
              <a:buChar char="•"/>
            </a:pPr>
            <a:r>
              <a:rPr lang="pl-PL" sz="1500" i="1" dirty="0">
                <a:solidFill>
                  <a:schemeClr val="bg1"/>
                </a:solidFill>
                <a:latin typeface="Amasis MT Pro" panose="02040504050005020304" pitchFamily="18" charset="-18"/>
              </a:rPr>
              <a:t>DNS </a:t>
            </a:r>
            <a:r>
              <a:rPr lang="pl-PL" sz="1500" i="1" dirty="0" err="1">
                <a:solidFill>
                  <a:schemeClr val="bg1"/>
                </a:solidFill>
                <a:latin typeface="Amasis MT Pro" panose="02040504050005020304" pitchFamily="18" charset="-18"/>
              </a:rPr>
              <a:t>spoofing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passing</a:t>
            </a:r>
            <a:r>
              <a:rPr lang="pl-PL" sz="1500" i="1" dirty="0">
                <a:solidFill>
                  <a:schemeClr val="bg1"/>
                </a:solidFill>
                <a:latin typeface="Amasis MT Pro" panose="02040504050005020304" pitchFamily="18" charset="-18"/>
              </a:rPr>
              <a:t> data to the </a:t>
            </a:r>
            <a:r>
              <a:rPr lang="pl-PL" sz="1500" i="1" dirty="0" err="1">
                <a:solidFill>
                  <a:schemeClr val="bg1"/>
                </a:solidFill>
                <a:latin typeface="Amasis MT Pro" panose="02040504050005020304" pitchFamily="18" charset="-18"/>
              </a:rPr>
              <a:t>server</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e.g</a:t>
            </a:r>
            <a:r>
              <a:rPr lang="pl-PL" sz="1500" i="1" dirty="0">
                <a:solidFill>
                  <a:schemeClr val="bg1"/>
                </a:solidFill>
                <a:latin typeface="Amasis MT Pro" panose="02040504050005020304" pitchFamily="18" charset="-18"/>
              </a:rPr>
              <a:t>. ’’?</a:t>
            </a:r>
            <a:r>
              <a:rPr lang="pl-PL" sz="1500" i="1" dirty="0" err="1">
                <a:solidFill>
                  <a:schemeClr val="bg1"/>
                </a:solidFill>
                <a:latin typeface="Amasis MT Pro" panose="02040504050005020304" pitchFamily="18" charset="-18"/>
              </a:rPr>
              <a:t>url</a:t>
            </a:r>
            <a:r>
              <a:rPr lang="pl-PL" sz="1500" i="1" dirty="0">
                <a:solidFill>
                  <a:schemeClr val="bg1"/>
                </a:solidFill>
                <a:latin typeface="Amasis MT Pro" panose="02040504050005020304" pitchFamily="18" charset="-18"/>
              </a:rPr>
              <a:t>=</a:t>
            </a:r>
            <a:r>
              <a:rPr lang="pl-PL" sz="1500" i="1" dirty="0">
                <a:solidFill>
                  <a:srgbClr val="2E2B28"/>
                </a:solidFill>
                <a:effectLst/>
                <a:latin typeface="Ubuntu Mono"/>
              </a:rPr>
              <a:t> </a:t>
            </a:r>
            <a:r>
              <a:rPr lang="pl-PL" sz="1500" i="0" dirty="0">
                <a:solidFill>
                  <a:schemeClr val="bg1"/>
                </a:solidFill>
                <a:effectLst/>
                <a:latin typeface="Amasis MT Pro" panose="02040504050005020304" pitchFamily="18" charset="-18"/>
              </a:rPr>
              <a:t>1.my-test-domain.com</a:t>
            </a:r>
            <a:r>
              <a:rPr lang="pl-PL" sz="1500" b="0" i="0" dirty="0">
                <a:solidFill>
                  <a:schemeClr val="bg1"/>
                </a:solidFill>
                <a:effectLst/>
                <a:latin typeface="Amasis MT Pro" panose="02040504050005020304" pitchFamily="18" charset="-18"/>
              </a:rPr>
              <a:t>’’ </a:t>
            </a:r>
            <a:r>
              <a:rPr lang="pl-PL" sz="1500" b="0" i="0" dirty="0" err="1">
                <a:solidFill>
                  <a:schemeClr val="bg1"/>
                </a:solidFill>
                <a:effectLst/>
                <a:latin typeface="Amasis MT Pro" panose="02040504050005020304" pitchFamily="18" charset="-18"/>
              </a:rPr>
              <a:t>where</a:t>
            </a:r>
            <a:r>
              <a:rPr lang="pl-PL" sz="1500" dirty="0">
                <a:solidFill>
                  <a:schemeClr val="bg1"/>
                </a:solidFill>
                <a:latin typeface="Amasis MT Pro" panose="02040504050005020304" pitchFamily="18" charset="-18"/>
              </a:rPr>
              <a:t> DNS </a:t>
            </a:r>
            <a:r>
              <a:rPr lang="pl-PL" sz="1500" dirty="0" err="1">
                <a:solidFill>
                  <a:schemeClr val="bg1"/>
                </a:solidFill>
                <a:latin typeface="Amasis MT Pro" panose="02040504050005020304" pitchFamily="18" charset="-18"/>
              </a:rPr>
              <a:t>record</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is</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mapped</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try</a:t>
            </a:r>
            <a:r>
              <a:rPr lang="pl-PL" sz="1500" dirty="0">
                <a:solidFill>
                  <a:schemeClr val="bg1"/>
                </a:solidFill>
                <a:latin typeface="Amasis MT Pro" panose="02040504050005020304" pitchFamily="18" charset="-18"/>
              </a:rPr>
              <a:t>-hard </a:t>
            </a:r>
            <a:r>
              <a:rPr lang="pl-PL" sz="1500" dirty="0" err="1">
                <a:solidFill>
                  <a:schemeClr val="bg1"/>
                </a:solidFill>
                <a:latin typeface="Amasis MT Pro" panose="02040504050005020304" pitchFamily="18" charset="-18"/>
              </a:rPr>
              <a:t>method</a:t>
            </a:r>
            <a:r>
              <a:rPr lang="pl-PL" sz="1500" dirty="0">
                <a:solidFill>
                  <a:schemeClr val="bg1"/>
                </a:solidFill>
                <a:latin typeface="Amasis MT Pro" panose="02040504050005020304" pitchFamily="18" charset="-18"/>
              </a:rPr>
              <a:t>): </a:t>
            </a:r>
          </a:p>
          <a:p>
            <a:r>
              <a:rPr lang="pl-PL" sz="1500" b="0" i="0" dirty="0">
                <a:solidFill>
                  <a:schemeClr val="bg1"/>
                </a:solidFill>
                <a:effectLst/>
                <a:latin typeface="Amasis MT Pro" panose="02040504050005020304" pitchFamily="18" charset="-18"/>
              </a:rPr>
              <a:t>	</a:t>
            </a:r>
            <a:r>
              <a:rPr lang="pl-PL" sz="1500" b="0" i="0" dirty="0">
                <a:solidFill>
                  <a:schemeClr val="bg1"/>
                </a:solidFill>
                <a:effectLst/>
                <a:latin typeface="inherit"/>
              </a:rPr>
              <a:t>1.my-test-domain.com -&gt; 192.168.1.1</a:t>
            </a:r>
          </a:p>
          <a:p>
            <a:r>
              <a:rPr lang="pl-PL" sz="1500" b="0" i="0" dirty="0">
                <a:solidFill>
                  <a:schemeClr val="bg1"/>
                </a:solidFill>
                <a:effectLst/>
                <a:latin typeface="inherit"/>
              </a:rPr>
              <a:t>	2.my-test-domain.com -&gt; 192.168.1.2</a:t>
            </a:r>
          </a:p>
          <a:p>
            <a:r>
              <a:rPr lang="pl-PL" sz="1500" dirty="0">
                <a:solidFill>
                  <a:schemeClr val="bg1"/>
                </a:solidFill>
                <a:latin typeface="inherit"/>
              </a:rPr>
              <a:t>	…</a:t>
            </a:r>
          </a:p>
          <a:p>
            <a:r>
              <a:rPr lang="pl-PL" sz="1500" b="0" i="0" dirty="0">
                <a:solidFill>
                  <a:schemeClr val="bg1"/>
                </a:solidFill>
                <a:effectLst/>
                <a:latin typeface="inherit"/>
              </a:rPr>
              <a:t>	254.my-test-domain.com -&gt; 192.168.1.254</a:t>
            </a:r>
          </a:p>
          <a:p>
            <a:r>
              <a:rPr lang="pl-PL" sz="1500" dirty="0">
                <a:solidFill>
                  <a:schemeClr val="bg1"/>
                </a:solidFill>
                <a:latin typeface="inherit"/>
              </a:rPr>
              <a:t>	(</a:t>
            </a:r>
            <a:r>
              <a:rPr lang="pl-PL" sz="1500" dirty="0" err="1">
                <a:solidFill>
                  <a:schemeClr val="bg1"/>
                </a:solidFill>
                <a:latin typeface="inherit"/>
              </a:rPr>
              <a:t>example</a:t>
            </a:r>
            <a:r>
              <a:rPr lang="pl-PL" sz="1500" dirty="0">
                <a:solidFill>
                  <a:schemeClr val="bg1"/>
                </a:solidFill>
                <a:latin typeface="inherit"/>
              </a:rPr>
              <a:t> of </a:t>
            </a:r>
            <a:r>
              <a:rPr lang="pl-PL" sz="1500" dirty="0" err="1">
                <a:solidFill>
                  <a:schemeClr val="bg1"/>
                </a:solidFill>
                <a:latin typeface="inherit"/>
              </a:rPr>
              <a:t>enumeration</a:t>
            </a:r>
            <a:r>
              <a:rPr lang="pl-PL" sz="1500" dirty="0">
                <a:solidFill>
                  <a:schemeClr val="bg1"/>
                </a:solidFill>
                <a:latin typeface="inherit"/>
              </a:rPr>
              <a:t>!)</a:t>
            </a:r>
          </a:p>
          <a:p>
            <a:endParaRPr lang="pl-PL" sz="1500" b="0" i="0" dirty="0">
              <a:solidFill>
                <a:schemeClr val="bg1"/>
              </a:solidFill>
              <a:effectLst/>
              <a:latin typeface="inherit"/>
            </a:endParaRPr>
          </a:p>
          <a:p>
            <a:pPr marL="285750" indent="-285750">
              <a:buFont typeface="Arial" panose="020B0604020202020204" pitchFamily="34" charset="0"/>
              <a:buChar char="•"/>
            </a:pPr>
            <a:r>
              <a:rPr lang="pl-PL" sz="1500" dirty="0">
                <a:solidFill>
                  <a:schemeClr val="bg1"/>
                </a:solidFill>
                <a:latin typeface="inherit"/>
              </a:rPr>
              <a:t>DNS </a:t>
            </a:r>
            <a:r>
              <a:rPr lang="pl-PL" sz="1500" dirty="0" err="1">
                <a:solidFill>
                  <a:schemeClr val="bg1"/>
                </a:solidFill>
                <a:latin typeface="inherit"/>
              </a:rPr>
              <a:t>pinning</a:t>
            </a:r>
            <a:r>
              <a:rPr lang="pl-PL" sz="1500" dirty="0">
                <a:solidFill>
                  <a:schemeClr val="bg1"/>
                </a:solidFill>
                <a:latin typeface="inherit"/>
              </a:rPr>
              <a:t> (</a:t>
            </a:r>
            <a:r>
              <a:rPr lang="pl-PL" sz="1500" dirty="0" err="1">
                <a:solidFill>
                  <a:schemeClr val="bg1"/>
                </a:solidFill>
                <a:latin typeface="inherit"/>
              </a:rPr>
              <a:t>e.g</a:t>
            </a:r>
            <a:r>
              <a:rPr lang="pl-PL" sz="1500" dirty="0">
                <a:solidFill>
                  <a:schemeClr val="bg1"/>
                </a:solidFill>
                <a:latin typeface="inherit"/>
              </a:rPr>
              <a:t>. XIP.IO, </a:t>
            </a:r>
            <a:r>
              <a:rPr lang="pl-PL" sz="1500" dirty="0" err="1">
                <a:solidFill>
                  <a:schemeClr val="bg1"/>
                </a:solidFill>
                <a:latin typeface="inherit"/>
              </a:rPr>
              <a:t>this</a:t>
            </a:r>
            <a:r>
              <a:rPr lang="pl-PL" sz="1500" dirty="0">
                <a:solidFill>
                  <a:schemeClr val="bg1"/>
                </a:solidFill>
                <a:latin typeface="inherit"/>
              </a:rPr>
              <a:t> </a:t>
            </a:r>
            <a:r>
              <a:rPr lang="pl-PL" sz="1500" dirty="0" err="1">
                <a:solidFill>
                  <a:schemeClr val="bg1"/>
                </a:solidFill>
                <a:latin typeface="inherit"/>
              </a:rPr>
              <a:t>technique</a:t>
            </a:r>
            <a:r>
              <a:rPr lang="pl-PL" sz="1500" dirty="0">
                <a:solidFill>
                  <a:schemeClr val="bg1"/>
                </a:solidFill>
                <a:latin typeface="inherit"/>
              </a:rPr>
              <a:t> </a:t>
            </a:r>
            <a:r>
              <a:rPr lang="pl-PL" sz="1500" dirty="0" err="1">
                <a:solidFill>
                  <a:schemeClr val="bg1"/>
                </a:solidFill>
                <a:latin typeface="inherit"/>
              </a:rPr>
              <a:t>might</a:t>
            </a:r>
            <a:r>
              <a:rPr lang="pl-PL" sz="1500" dirty="0">
                <a:solidFill>
                  <a:schemeClr val="bg1"/>
                </a:solidFill>
                <a:latin typeface="inherit"/>
              </a:rPr>
              <a:t> </a:t>
            </a:r>
            <a:r>
              <a:rPr lang="pl-PL" sz="1500" dirty="0" err="1">
                <a:solidFill>
                  <a:schemeClr val="bg1"/>
                </a:solidFill>
                <a:latin typeface="inherit"/>
              </a:rPr>
              <a:t>used</a:t>
            </a:r>
            <a:r>
              <a:rPr lang="pl-PL" sz="1500" dirty="0">
                <a:solidFill>
                  <a:schemeClr val="bg1"/>
                </a:solidFill>
                <a:latin typeface="inherit"/>
              </a:rPr>
              <a:t> in development </a:t>
            </a:r>
            <a:r>
              <a:rPr lang="pl-PL" sz="1500" dirty="0" err="1">
                <a:solidFill>
                  <a:schemeClr val="bg1"/>
                </a:solidFill>
                <a:latin typeface="inherit"/>
              </a:rPr>
              <a:t>environments</a:t>
            </a:r>
            <a:r>
              <a:rPr lang="pl-PL" sz="1500" dirty="0">
                <a:solidFill>
                  <a:schemeClr val="bg1"/>
                </a:solidFill>
                <a:latin typeface="inherit"/>
              </a:rPr>
              <a:t>) </a:t>
            </a:r>
          </a:p>
          <a:p>
            <a:pPr lvl="1"/>
            <a:r>
              <a:rPr lang="pl-PL" sz="1500" dirty="0">
                <a:solidFill>
                  <a:schemeClr val="bg1"/>
                </a:solidFill>
                <a:latin typeface="inherit"/>
              </a:rPr>
              <a:t>-&gt; </a:t>
            </a:r>
            <a:r>
              <a:rPr lang="pl-PL" sz="1500" dirty="0">
                <a:solidFill>
                  <a:schemeClr val="bg1"/>
                </a:solidFill>
                <a:latin typeface="inherit"/>
                <a:hlinkClick r:id="rId7"/>
              </a:rPr>
              <a:t>http://testp.app.127.0.0.1.xip.io</a:t>
            </a:r>
            <a:endParaRPr lang="pl-PL" sz="1500" dirty="0">
              <a:solidFill>
                <a:schemeClr val="bg1"/>
              </a:solidFill>
              <a:latin typeface="inherit"/>
            </a:endParaRPr>
          </a:p>
          <a:p>
            <a:pPr marL="285750" indent="-285750">
              <a:buFont typeface="Arial" panose="020B0604020202020204" pitchFamily="34" charset="0"/>
              <a:buChar char="•"/>
            </a:pPr>
            <a:endParaRPr lang="pl-PL" sz="1500" dirty="0">
              <a:solidFill>
                <a:schemeClr val="bg1"/>
              </a:solidFill>
              <a:latin typeface="inherit"/>
            </a:endParaRPr>
          </a:p>
          <a:p>
            <a:pPr marL="285750" indent="-285750">
              <a:buFont typeface="Arial" panose="020B0604020202020204" pitchFamily="34" charset="0"/>
              <a:buChar char="•"/>
            </a:pPr>
            <a:r>
              <a:rPr lang="pl-PL" sz="1500" dirty="0" err="1">
                <a:solidFill>
                  <a:schemeClr val="bg1"/>
                </a:solidFill>
                <a:latin typeface="inherit"/>
              </a:rPr>
              <a:t>Checking</a:t>
            </a:r>
            <a:r>
              <a:rPr lang="pl-PL" sz="1500" dirty="0">
                <a:solidFill>
                  <a:schemeClr val="bg1"/>
                </a:solidFill>
                <a:latin typeface="inherit"/>
              </a:rPr>
              <a:t> </a:t>
            </a:r>
            <a:r>
              <a:rPr lang="pl-PL" sz="1500" dirty="0" err="1">
                <a:solidFill>
                  <a:schemeClr val="bg1"/>
                </a:solidFill>
                <a:latin typeface="inherit"/>
              </a:rPr>
              <a:t>paths</a:t>
            </a:r>
            <a:r>
              <a:rPr lang="pl-PL" sz="1500" dirty="0">
                <a:solidFill>
                  <a:schemeClr val="bg1"/>
                </a:solidFill>
                <a:latin typeface="inherit"/>
              </a:rPr>
              <a:t> </a:t>
            </a:r>
            <a:r>
              <a:rPr lang="pl-PL" sz="1500" dirty="0" err="1">
                <a:solidFill>
                  <a:schemeClr val="bg1"/>
                </a:solidFill>
                <a:latin typeface="inherit"/>
              </a:rPr>
              <a:t>which</a:t>
            </a:r>
            <a:r>
              <a:rPr lang="pl-PL" sz="1500" dirty="0">
                <a:solidFill>
                  <a:schemeClr val="bg1"/>
                </a:solidFill>
                <a:latin typeface="inherit"/>
              </a:rPr>
              <a:t> </a:t>
            </a:r>
            <a:r>
              <a:rPr lang="pl-PL" sz="1500" dirty="0" err="1">
                <a:solidFill>
                  <a:schemeClr val="bg1"/>
                </a:solidFill>
                <a:latin typeface="inherit"/>
              </a:rPr>
              <a:t>might</a:t>
            </a:r>
            <a:r>
              <a:rPr lang="pl-PL" sz="1500" dirty="0">
                <a:solidFill>
                  <a:schemeClr val="bg1"/>
                </a:solidFill>
                <a:latin typeface="inherit"/>
              </a:rPr>
              <a:t> be </a:t>
            </a:r>
            <a:r>
              <a:rPr lang="pl-PL" sz="1500" dirty="0" err="1">
                <a:solidFill>
                  <a:schemeClr val="bg1"/>
                </a:solidFill>
                <a:latin typeface="inherit"/>
              </a:rPr>
              <a:t>only</a:t>
            </a:r>
            <a:r>
              <a:rPr lang="pl-PL" sz="1500" dirty="0">
                <a:solidFill>
                  <a:schemeClr val="bg1"/>
                </a:solidFill>
                <a:latin typeface="inherit"/>
              </a:rPr>
              <a:t> </a:t>
            </a:r>
            <a:r>
              <a:rPr lang="pl-PL" sz="1500" dirty="0" err="1">
                <a:solidFill>
                  <a:schemeClr val="bg1"/>
                </a:solidFill>
                <a:latin typeface="inherit"/>
              </a:rPr>
              <a:t>served</a:t>
            </a:r>
            <a:r>
              <a:rPr lang="pl-PL" sz="1500" dirty="0">
                <a:solidFill>
                  <a:schemeClr val="bg1"/>
                </a:solidFill>
                <a:latin typeface="inherit"/>
              </a:rPr>
              <a:t> </a:t>
            </a:r>
            <a:r>
              <a:rPr lang="pl-PL" sz="1500" dirty="0" err="1">
                <a:solidFill>
                  <a:schemeClr val="bg1"/>
                </a:solidFill>
                <a:latin typeface="inherit"/>
              </a:rPr>
              <a:t>locally</a:t>
            </a:r>
            <a:r>
              <a:rPr lang="pl-PL" sz="1500" dirty="0">
                <a:solidFill>
                  <a:schemeClr val="bg1"/>
                </a:solidFill>
                <a:latin typeface="inherit"/>
              </a:rPr>
              <a:t>, </a:t>
            </a:r>
            <a:r>
              <a:rPr lang="pl-PL" sz="1500" dirty="0" err="1">
                <a:solidFill>
                  <a:schemeClr val="bg1"/>
                </a:solidFill>
                <a:latin typeface="inherit"/>
              </a:rPr>
              <a:t>called</a:t>
            </a:r>
            <a:r>
              <a:rPr lang="pl-PL" sz="1500" dirty="0">
                <a:solidFill>
                  <a:schemeClr val="bg1"/>
                </a:solidFill>
                <a:latin typeface="inherit"/>
              </a:rPr>
              <a:t> </a:t>
            </a:r>
            <a:r>
              <a:rPr lang="pl-PL" sz="1500" dirty="0" err="1">
                <a:solidFill>
                  <a:schemeClr val="bg1"/>
                </a:solidFill>
                <a:latin typeface="inherit"/>
              </a:rPr>
              <a:t>private</a:t>
            </a:r>
            <a:r>
              <a:rPr lang="pl-PL" sz="1500" dirty="0">
                <a:solidFill>
                  <a:schemeClr val="bg1"/>
                </a:solidFill>
                <a:latin typeface="inherit"/>
              </a:rPr>
              <a:t> </a:t>
            </a:r>
            <a:r>
              <a:rPr lang="pl-PL" sz="1500" dirty="0" err="1">
                <a:solidFill>
                  <a:schemeClr val="bg1"/>
                </a:solidFill>
                <a:latin typeface="inherit"/>
              </a:rPr>
              <a:t>content</a:t>
            </a:r>
            <a:r>
              <a:rPr lang="pl-PL" sz="1500" dirty="0">
                <a:solidFill>
                  <a:schemeClr val="bg1"/>
                </a:solidFill>
                <a:latin typeface="inherit"/>
              </a:rPr>
              <a:t> </a:t>
            </a:r>
            <a:r>
              <a:rPr lang="pl-PL" sz="1500" dirty="0" err="1">
                <a:solidFill>
                  <a:schemeClr val="bg1"/>
                </a:solidFill>
                <a:latin typeface="inherit"/>
              </a:rPr>
              <a:t>e.g</a:t>
            </a:r>
            <a:r>
              <a:rPr lang="pl-PL" sz="1500" dirty="0">
                <a:solidFill>
                  <a:schemeClr val="bg1"/>
                </a:solidFill>
                <a:latin typeface="inherit"/>
              </a:rPr>
              <a:t>. </a:t>
            </a:r>
            <a:r>
              <a:rPr lang="pl-PL" sz="1500" dirty="0">
                <a:solidFill>
                  <a:schemeClr val="bg1"/>
                </a:solidFill>
                <a:latin typeface="inherit"/>
                <a:hlinkClick r:id="rId8"/>
              </a:rPr>
              <a:t>http://127.0.0.1/admin</a:t>
            </a:r>
            <a:r>
              <a:rPr lang="pl-PL" sz="1500" dirty="0">
                <a:solidFill>
                  <a:schemeClr val="bg1"/>
                </a:solidFill>
                <a:latin typeface="inherit"/>
              </a:rPr>
              <a:t> (</a:t>
            </a:r>
            <a:r>
              <a:rPr lang="pl-PL" sz="1500" dirty="0" err="1">
                <a:solidFill>
                  <a:schemeClr val="bg1"/>
                </a:solidFill>
                <a:latin typeface="inherit"/>
              </a:rPr>
              <a:t>see</a:t>
            </a:r>
            <a:r>
              <a:rPr lang="pl-PL" sz="1500" dirty="0">
                <a:solidFill>
                  <a:schemeClr val="bg1"/>
                </a:solidFill>
                <a:latin typeface="inherit"/>
              </a:rPr>
              <a:t> 2nd point)</a:t>
            </a:r>
          </a:p>
          <a:p>
            <a:endParaRPr lang="pl-PL" sz="1500" dirty="0">
              <a:solidFill>
                <a:schemeClr val="bg1"/>
              </a:solidFill>
              <a:latin typeface="inherit"/>
            </a:endParaRPr>
          </a:p>
          <a:p>
            <a:pPr marL="285750" indent="-285750">
              <a:buFont typeface="Arial" panose="020B0604020202020204" pitchFamily="34" charset="0"/>
              <a:buChar char="•"/>
            </a:pPr>
            <a:r>
              <a:rPr lang="pl-PL" sz="1500" b="0" i="0" dirty="0">
                <a:solidFill>
                  <a:schemeClr val="bg1"/>
                </a:solidFill>
                <a:effectLst/>
                <a:latin typeface="inherit"/>
              </a:rPr>
              <a:t>Scan </a:t>
            </a:r>
            <a:r>
              <a:rPr lang="pl-PL" sz="1500" b="0" i="0" dirty="0" err="1">
                <a:solidFill>
                  <a:schemeClr val="bg1"/>
                </a:solidFill>
                <a:effectLst/>
                <a:latin typeface="inherit"/>
              </a:rPr>
              <a:t>ports</a:t>
            </a:r>
            <a:r>
              <a:rPr lang="pl-PL" sz="1500" b="0" i="0" dirty="0">
                <a:solidFill>
                  <a:schemeClr val="bg1"/>
                </a:solidFill>
                <a:effectLst/>
                <a:latin typeface="inherit"/>
              </a:rPr>
              <a:t>, networks…!!!! </a:t>
            </a:r>
            <a:r>
              <a:rPr lang="pl-PL" sz="1500" b="0" i="0" dirty="0" err="1">
                <a:solidFill>
                  <a:schemeClr val="bg1"/>
                </a:solidFill>
                <a:effectLst/>
                <a:latin typeface="inherit"/>
              </a:rPr>
              <a:t>Use</a:t>
            </a:r>
            <a:r>
              <a:rPr lang="pl-PL" sz="1500" b="0" i="0" dirty="0">
                <a:solidFill>
                  <a:schemeClr val="bg1"/>
                </a:solidFill>
                <a:effectLst/>
                <a:latin typeface="inherit"/>
              </a:rPr>
              <a:t> </a:t>
            </a:r>
            <a:r>
              <a:rPr lang="pl-PL" sz="1500" b="0" i="0" dirty="0" err="1">
                <a:solidFill>
                  <a:schemeClr val="bg1"/>
                </a:solidFill>
                <a:effectLst/>
                <a:latin typeface="inherit"/>
              </a:rPr>
              <a:t>advanced</a:t>
            </a:r>
            <a:r>
              <a:rPr lang="pl-PL" sz="1500" b="0" i="0" dirty="0">
                <a:solidFill>
                  <a:schemeClr val="bg1"/>
                </a:solidFill>
                <a:effectLst/>
                <a:latin typeface="inherit"/>
              </a:rPr>
              <a:t> </a:t>
            </a:r>
            <a:r>
              <a:rPr lang="pl-PL" sz="1500" b="0" i="0" dirty="0" err="1">
                <a:solidFill>
                  <a:schemeClr val="bg1"/>
                </a:solidFill>
                <a:effectLst/>
                <a:latin typeface="inherit"/>
              </a:rPr>
              <a:t>tools</a:t>
            </a:r>
            <a:r>
              <a:rPr lang="pl-PL" sz="1500" b="0" i="0" dirty="0">
                <a:solidFill>
                  <a:schemeClr val="bg1"/>
                </a:solidFill>
                <a:effectLst/>
                <a:latin typeface="inherit"/>
              </a:rPr>
              <a:t> </a:t>
            </a:r>
            <a:r>
              <a:rPr lang="pl-PL" sz="1500" b="0" i="0" dirty="0" err="1">
                <a:solidFill>
                  <a:schemeClr val="bg1"/>
                </a:solidFill>
                <a:effectLst/>
                <a:latin typeface="inherit"/>
              </a:rPr>
              <a:t>like</a:t>
            </a:r>
            <a:r>
              <a:rPr lang="pl-PL" sz="1500" b="0" i="0" dirty="0">
                <a:solidFill>
                  <a:schemeClr val="bg1"/>
                </a:solidFill>
                <a:effectLst/>
                <a:latin typeface="inherit"/>
              </a:rPr>
              <a:t> </a:t>
            </a:r>
            <a:r>
              <a:rPr lang="pl-PL" sz="1500" b="1" i="0" u="sng" dirty="0" err="1">
                <a:solidFill>
                  <a:schemeClr val="bg1"/>
                </a:solidFill>
                <a:effectLst/>
                <a:latin typeface="inherit"/>
              </a:rPr>
              <a:t>SSRFmap</a:t>
            </a:r>
            <a:r>
              <a:rPr lang="pl-PL" sz="1500" b="1" i="0" u="sng" dirty="0">
                <a:solidFill>
                  <a:schemeClr val="bg1"/>
                </a:solidFill>
                <a:effectLst/>
                <a:latin typeface="inherit"/>
              </a:rPr>
              <a:t> </a:t>
            </a:r>
          </a:p>
          <a:p>
            <a:pPr marL="285750" indent="-285750">
              <a:buFont typeface="Arial" panose="020B0604020202020204" pitchFamily="34" charset="0"/>
              <a:buChar char="•"/>
            </a:pPr>
            <a:endParaRPr lang="pl-PL" sz="1500" b="1" u="sng" dirty="0">
              <a:solidFill>
                <a:schemeClr val="bg1"/>
              </a:solidFill>
              <a:latin typeface="inherit"/>
            </a:endParaRPr>
          </a:p>
          <a:p>
            <a:pPr marL="285750" indent="-285750">
              <a:buFont typeface="Arial" panose="020B0604020202020204" pitchFamily="34" charset="0"/>
              <a:buChar char="•"/>
            </a:pPr>
            <a:r>
              <a:rPr lang="pl-PL" sz="1500" dirty="0" err="1">
                <a:solidFill>
                  <a:schemeClr val="bg1"/>
                </a:solidFill>
                <a:latin typeface="Amasis MT Pro" panose="02040504050005020304" pitchFamily="18" charset="-18"/>
              </a:rPr>
              <a:t>Accessing</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metadata</a:t>
            </a:r>
            <a:r>
              <a:rPr lang="pl-PL" sz="1500" dirty="0">
                <a:solidFill>
                  <a:schemeClr val="bg1"/>
                </a:solidFill>
                <a:latin typeface="Amasis MT Pro" panose="02040504050005020304" pitchFamily="18" charset="-18"/>
              </a:rPr>
              <a:t> from </a:t>
            </a:r>
            <a:r>
              <a:rPr lang="pl-PL" sz="1500" dirty="0" err="1">
                <a:solidFill>
                  <a:schemeClr val="bg1"/>
                </a:solidFill>
                <a:latin typeface="Amasis MT Pro" panose="02040504050005020304" pitchFamily="18" charset="-18"/>
              </a:rPr>
              <a:t>cloud</a:t>
            </a:r>
            <a:r>
              <a:rPr lang="pl-PL" sz="1500" dirty="0">
                <a:solidFill>
                  <a:schemeClr val="bg1"/>
                </a:solidFill>
                <a:latin typeface="Amasis MT Pro" panose="02040504050005020304" pitchFamily="18" charset="-18"/>
              </a:rPr>
              <a:t> </a:t>
            </a:r>
            <a:r>
              <a:rPr lang="pl-PL" sz="1500" dirty="0" err="1">
                <a:solidFill>
                  <a:schemeClr val="bg1"/>
                </a:solidFill>
                <a:latin typeface="Amasis MT Pro" panose="02040504050005020304" pitchFamily="18" charset="-18"/>
              </a:rPr>
              <a:t>provider</a:t>
            </a:r>
            <a:r>
              <a:rPr lang="pl-PL" sz="1500" dirty="0">
                <a:solidFill>
                  <a:schemeClr val="bg1"/>
                </a:solidFill>
                <a:latin typeface="Amasis MT Pro" panose="02040504050005020304" pitchFamily="18" charset="-18"/>
              </a:rPr>
              <a:t> services </a:t>
            </a:r>
            <a:r>
              <a:rPr lang="pl-PL" sz="1500" dirty="0" err="1">
                <a:solidFill>
                  <a:schemeClr val="bg1"/>
                </a:solidFill>
                <a:latin typeface="Amasis MT Pro" panose="02040504050005020304" pitchFamily="18" charset="-18"/>
              </a:rPr>
              <a:t>e.g</a:t>
            </a:r>
            <a:r>
              <a:rPr lang="pl-PL" sz="1500" dirty="0">
                <a:solidFill>
                  <a:schemeClr val="bg1"/>
                </a:solidFill>
                <a:latin typeface="Amasis MT Pro" panose="02040504050005020304" pitchFamily="18" charset="-18"/>
              </a:rPr>
              <a:t>. </a:t>
            </a:r>
            <a:r>
              <a:rPr lang="pl-PL" sz="1400" dirty="0">
                <a:solidFill>
                  <a:schemeClr val="bg1"/>
                </a:solidFill>
                <a:latin typeface="Algerian" panose="04020705040A02060702" pitchFamily="82" charset="0"/>
              </a:rPr>
              <a:t>(</a:t>
            </a:r>
            <a:r>
              <a:rPr lang="en-US" sz="1400" b="0" i="0" dirty="0">
                <a:solidFill>
                  <a:schemeClr val="bg1"/>
                </a:solidFill>
                <a:effectLst/>
                <a:latin typeface="Algerian" panose="04020705040A02060702" pitchFamily="82" charset="0"/>
              </a:rPr>
              <a:t>169.254.169.254 IP address is </a:t>
            </a:r>
            <a:r>
              <a:rPr lang="en-US" sz="1400" b="1" i="0" dirty="0">
                <a:solidFill>
                  <a:schemeClr val="bg1"/>
                </a:solidFill>
                <a:effectLst/>
                <a:latin typeface="Algerian" panose="04020705040A02060702" pitchFamily="82" charset="0"/>
              </a:rPr>
              <a:t>a “magic” IP in the cloud world</a:t>
            </a:r>
            <a:r>
              <a:rPr lang="pl-PL" sz="1400" b="1" i="0" dirty="0">
                <a:solidFill>
                  <a:schemeClr val="bg1"/>
                </a:solidFill>
                <a:effectLst/>
                <a:latin typeface="Algerian" panose="04020705040A02060702" pitchFamily="82" charset="0"/>
              </a:rPr>
              <a:t>)</a:t>
            </a:r>
            <a:endParaRPr lang="pl-PL" sz="1400" dirty="0">
              <a:solidFill>
                <a:schemeClr val="bg1"/>
              </a:solidFill>
              <a:latin typeface="Algerian" panose="04020705040A02060702" pitchFamily="82" charset="0"/>
            </a:endParaRPr>
          </a:p>
          <a:p>
            <a:pPr lvl="1"/>
            <a:r>
              <a:rPr lang="pl-PL" sz="1500" dirty="0">
                <a:solidFill>
                  <a:schemeClr val="bg1"/>
                </a:solidFill>
                <a:latin typeface="Amasis MT Pro" panose="02040504050005020304" pitchFamily="18" charset="-18"/>
              </a:rPr>
              <a:t>-&gt; (AWS) </a:t>
            </a:r>
            <a:r>
              <a:rPr lang="pl-PL" sz="1400" b="0" i="0" dirty="0">
                <a:solidFill>
                  <a:srgbClr val="0199A8"/>
                </a:solidFill>
                <a:effectLst/>
                <a:latin typeface="Monaco"/>
                <a:hlinkClick r:id="rId9"/>
              </a:rPr>
              <a:t>https://app.com/page?url=http://169.254.169.254/latest/meta-data/iam/security-credentials/s3access</a:t>
            </a:r>
            <a:endParaRPr lang="pl-PL" sz="1400" b="0" i="0" dirty="0">
              <a:solidFill>
                <a:srgbClr val="0199A8"/>
              </a:solidFill>
              <a:effectLst/>
              <a:latin typeface="Monaco"/>
            </a:endParaRPr>
          </a:p>
          <a:p>
            <a:pPr lvl="1"/>
            <a:r>
              <a:rPr lang="pl-PL" sz="1600" dirty="0">
                <a:solidFill>
                  <a:schemeClr val="bg1"/>
                </a:solidFill>
                <a:latin typeface="Monaco"/>
              </a:rPr>
              <a:t>-&gt;</a:t>
            </a:r>
            <a:r>
              <a:rPr lang="pl-PL" sz="1600" dirty="0">
                <a:solidFill>
                  <a:srgbClr val="0199A8"/>
                </a:solidFill>
                <a:latin typeface="Monaco"/>
              </a:rPr>
              <a:t> </a:t>
            </a:r>
            <a:r>
              <a:rPr lang="pl-PL" sz="1600" dirty="0">
                <a:solidFill>
                  <a:schemeClr val="bg1"/>
                </a:solidFill>
                <a:latin typeface="Monaco"/>
              </a:rPr>
              <a:t>(</a:t>
            </a:r>
            <a:r>
              <a:rPr lang="pl-PL" sz="1600" dirty="0" err="1">
                <a:solidFill>
                  <a:schemeClr val="bg1"/>
                </a:solidFill>
                <a:latin typeface="Monaco"/>
              </a:rPr>
              <a:t>Azure</a:t>
            </a:r>
            <a:r>
              <a:rPr lang="pl-PL" sz="1600" dirty="0">
                <a:solidFill>
                  <a:schemeClr val="bg1"/>
                </a:solidFill>
                <a:latin typeface="Monaco"/>
              </a:rPr>
              <a:t>) </a:t>
            </a:r>
            <a:r>
              <a:rPr lang="pl-PL" sz="1400" b="0" i="0" dirty="0">
                <a:solidFill>
                  <a:schemeClr val="bg1"/>
                </a:solidFill>
                <a:effectLst/>
                <a:latin typeface="Monaco"/>
                <a:hlinkClick r:id="rId10"/>
              </a:rPr>
              <a:t>https://target.com/page?url=http://169.254.169.254/metadata/instance/network/interface/0/ipv4/ipAddress/0/publicIpAddress?api-version=2019-10-01&amp;format=text</a:t>
            </a:r>
            <a:r>
              <a:rPr lang="pl-PL" sz="1400" b="0" i="0" dirty="0">
                <a:solidFill>
                  <a:schemeClr val="bg1"/>
                </a:solidFill>
                <a:effectLst/>
                <a:latin typeface="Monaco"/>
              </a:rPr>
              <a:t> (</a:t>
            </a:r>
            <a:r>
              <a:rPr lang="pl-PL" sz="1400" b="0" i="0" dirty="0" err="1">
                <a:solidFill>
                  <a:schemeClr val="bg1"/>
                </a:solidFill>
                <a:effectLst/>
                <a:latin typeface="Monaco"/>
              </a:rPr>
              <a:t>Requres</a:t>
            </a:r>
            <a:r>
              <a:rPr lang="pl-PL" sz="1400" b="0" i="0" dirty="0">
                <a:solidFill>
                  <a:schemeClr val="bg1"/>
                </a:solidFill>
                <a:effectLst/>
                <a:latin typeface="Monaco"/>
              </a:rPr>
              <a:t> </a:t>
            </a:r>
            <a:r>
              <a:rPr lang="pl-PL" sz="1400" b="0" i="0" dirty="0" err="1">
                <a:solidFill>
                  <a:schemeClr val="bg1"/>
                </a:solidFill>
                <a:effectLst/>
                <a:latin typeface="Monaco"/>
              </a:rPr>
              <a:t>header</a:t>
            </a:r>
            <a:r>
              <a:rPr lang="pl-PL" sz="1400" b="0" i="0" dirty="0">
                <a:solidFill>
                  <a:schemeClr val="bg1"/>
                </a:solidFill>
                <a:effectLst/>
                <a:latin typeface="Monaco"/>
              </a:rPr>
              <a:t> </a:t>
            </a:r>
            <a:r>
              <a:rPr lang="pl-PL" sz="1400" b="0" i="0" dirty="0" err="1">
                <a:solidFill>
                  <a:schemeClr val="bg1"/>
                </a:solidFill>
                <a:effectLst/>
                <a:latin typeface="Monaco"/>
              </a:rPr>
              <a:t>Metadata</a:t>
            </a:r>
            <a:r>
              <a:rPr lang="pl-PL" sz="1400" b="0" i="0" dirty="0">
                <a:solidFill>
                  <a:schemeClr val="bg1"/>
                </a:solidFill>
                <a:effectLst/>
                <a:latin typeface="Monaco"/>
              </a:rPr>
              <a:t>: </a:t>
            </a:r>
            <a:r>
              <a:rPr lang="pl-PL" sz="1400" b="0" i="0" dirty="0" err="1">
                <a:solidFill>
                  <a:schemeClr val="bg1"/>
                </a:solidFill>
                <a:effectLst/>
                <a:latin typeface="Monaco"/>
              </a:rPr>
              <a:t>true</a:t>
            </a:r>
            <a:r>
              <a:rPr lang="pl-PL" sz="1400" b="0" i="0" dirty="0">
                <a:solidFill>
                  <a:schemeClr val="bg1"/>
                </a:solidFill>
                <a:effectLst/>
                <a:latin typeface="Monaco"/>
              </a:rPr>
              <a:t>, </a:t>
            </a:r>
            <a:r>
              <a:rPr lang="pl-PL" sz="1400" b="0" i="0" dirty="0" err="1">
                <a:solidFill>
                  <a:schemeClr val="bg1"/>
                </a:solidFill>
                <a:effectLst/>
                <a:latin typeface="Monaco"/>
              </a:rPr>
              <a:t>azure</a:t>
            </a:r>
            <a:r>
              <a:rPr lang="pl-PL" sz="1400" b="0" i="0" dirty="0">
                <a:solidFill>
                  <a:schemeClr val="bg1"/>
                </a:solidFill>
                <a:effectLst/>
                <a:latin typeface="Monaco"/>
              </a:rPr>
              <a:t> </a:t>
            </a:r>
            <a:r>
              <a:rPr lang="pl-PL" sz="1400" b="0" i="0" dirty="0" err="1">
                <a:solidFill>
                  <a:schemeClr val="bg1"/>
                </a:solidFill>
                <a:effectLst/>
                <a:latin typeface="Monaco"/>
              </a:rPr>
              <a:t>is</a:t>
            </a:r>
            <a:r>
              <a:rPr lang="pl-PL" sz="1400" b="0" i="0" dirty="0">
                <a:solidFill>
                  <a:schemeClr val="bg1"/>
                </a:solidFill>
                <a:effectLst/>
                <a:latin typeface="Monaco"/>
              </a:rPr>
              <a:t> </a:t>
            </a:r>
            <a:r>
              <a:rPr lang="pl-PL" sz="1400" b="0" i="0" dirty="0" err="1">
                <a:solidFill>
                  <a:schemeClr val="bg1"/>
                </a:solidFill>
                <a:effectLst/>
                <a:latin typeface="Monaco"/>
              </a:rPr>
              <a:t>more</a:t>
            </a:r>
            <a:r>
              <a:rPr lang="pl-PL" sz="1400" b="0" i="0" dirty="0">
                <a:solidFill>
                  <a:schemeClr val="bg1"/>
                </a:solidFill>
                <a:effectLst/>
                <a:latin typeface="Monaco"/>
              </a:rPr>
              <a:t> </a:t>
            </a:r>
            <a:r>
              <a:rPr lang="pl-PL" sz="1400" b="0" i="0" dirty="0" err="1">
                <a:solidFill>
                  <a:schemeClr val="bg1"/>
                </a:solidFill>
                <a:effectLst/>
                <a:latin typeface="Monaco"/>
              </a:rPr>
              <a:t>limited</a:t>
            </a:r>
            <a:r>
              <a:rPr lang="pl-PL" sz="1400" b="0" i="0" dirty="0">
                <a:solidFill>
                  <a:schemeClr val="bg1"/>
                </a:solidFill>
                <a:effectLst/>
                <a:latin typeface="Monaco"/>
              </a:rPr>
              <a:t> </a:t>
            </a:r>
            <a:r>
              <a:rPr lang="pl-PL" sz="1400" b="0" i="0" dirty="0" err="1">
                <a:solidFill>
                  <a:schemeClr val="bg1"/>
                </a:solidFill>
                <a:effectLst/>
                <a:latin typeface="Monaco"/>
              </a:rPr>
              <a:t>taking</a:t>
            </a:r>
            <a:r>
              <a:rPr lang="pl-PL" sz="1400" b="0" i="0" dirty="0">
                <a:solidFill>
                  <a:schemeClr val="bg1"/>
                </a:solidFill>
                <a:effectLst/>
                <a:latin typeface="Monaco"/>
              </a:rPr>
              <a:t> </a:t>
            </a:r>
            <a:r>
              <a:rPr lang="pl-PL" sz="1400" b="0" i="0" dirty="0" err="1">
                <a:solidFill>
                  <a:schemeClr val="bg1"/>
                </a:solidFill>
                <a:effectLst/>
                <a:latin typeface="Monaco"/>
              </a:rPr>
              <a:t>into</a:t>
            </a:r>
            <a:r>
              <a:rPr lang="pl-PL" sz="1400" b="0" i="0" dirty="0">
                <a:solidFill>
                  <a:schemeClr val="bg1"/>
                </a:solidFill>
                <a:effectLst/>
                <a:latin typeface="Monaco"/>
              </a:rPr>
              <a:t> </a:t>
            </a:r>
            <a:r>
              <a:rPr lang="pl-PL" sz="1400" b="0" i="0" dirty="0" err="1">
                <a:solidFill>
                  <a:schemeClr val="bg1"/>
                </a:solidFill>
                <a:effectLst/>
                <a:latin typeface="Monaco"/>
              </a:rPr>
              <a:t>consideration</a:t>
            </a:r>
            <a:r>
              <a:rPr lang="pl-PL" sz="1400" b="0" i="0" dirty="0">
                <a:solidFill>
                  <a:schemeClr val="bg1"/>
                </a:solidFill>
                <a:effectLst/>
                <a:latin typeface="Monaco"/>
              </a:rPr>
              <a:t> </a:t>
            </a:r>
            <a:r>
              <a:rPr lang="pl-PL" sz="1400" b="0" i="0" dirty="0" err="1">
                <a:solidFill>
                  <a:schemeClr val="bg1"/>
                </a:solidFill>
                <a:effectLst/>
                <a:latin typeface="Monaco"/>
              </a:rPr>
              <a:t>this</a:t>
            </a:r>
            <a:r>
              <a:rPr lang="pl-PL" sz="1400" b="0" i="0" dirty="0">
                <a:solidFill>
                  <a:schemeClr val="bg1"/>
                </a:solidFill>
                <a:effectLst/>
                <a:latin typeface="Monaco"/>
              </a:rPr>
              <a:t> </a:t>
            </a:r>
            <a:r>
              <a:rPr lang="pl-PL" sz="1400" b="0" i="0" dirty="0" err="1">
                <a:solidFill>
                  <a:schemeClr val="bg1"/>
                </a:solidFill>
                <a:effectLst/>
                <a:latin typeface="Monaco"/>
              </a:rPr>
              <a:t>case</a:t>
            </a:r>
            <a:r>
              <a:rPr lang="pl-PL" sz="1400" b="0" i="0" dirty="0">
                <a:solidFill>
                  <a:schemeClr val="bg1"/>
                </a:solidFill>
                <a:effectLst/>
                <a:latin typeface="Monaco"/>
              </a:rPr>
              <a:t>)</a:t>
            </a:r>
            <a:endParaRPr lang="pl-PL" sz="1400" dirty="0">
              <a:solidFill>
                <a:schemeClr val="bg1"/>
              </a:solidFill>
              <a:latin typeface="Amasis MT Pro" panose="02040504050005020304" pitchFamily="18" charset="-18"/>
            </a:endParaRPr>
          </a:p>
        </p:txBody>
      </p:sp>
    </p:spTree>
    <p:extLst>
      <p:ext uri="{BB962C8B-B14F-4D97-AF65-F5344CB8AC3E}">
        <p14:creationId xmlns:p14="http://schemas.microsoft.com/office/powerpoint/2010/main" val="7738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4407B98-EAF9-44A6-8369-F16AA159976B}"/>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18048BAB-00A6-4EB2-BB34-6E29B6AD1E1E}"/>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C696AC6B-9B73-4D79-96B4-4885DD78EA75}"/>
              </a:ext>
            </a:extLst>
          </p:cNvPr>
          <p:cNvSpPr>
            <a:spLocks noGrp="1"/>
          </p:cNvSpPr>
          <p:nvPr>
            <p:ph type="sldNum" sz="quarter" idx="12"/>
          </p:nvPr>
        </p:nvSpPr>
        <p:spPr/>
        <p:txBody>
          <a:bodyPr/>
          <a:lstStyle/>
          <a:p>
            <a:fld id="{81D2C36F-4504-47C0-B82F-A167342A2754}" type="slidenum">
              <a:rPr lang="en-US" smtClean="0"/>
              <a:t>11</a:t>
            </a:fld>
            <a:endParaRPr lang="en-US"/>
          </a:p>
        </p:txBody>
      </p:sp>
      <p:pic>
        <p:nvPicPr>
          <p:cNvPr id="5" name="Picture 3" descr="Abstrakcyjne tło z cząstką">
            <a:extLst>
              <a:ext uri="{FF2B5EF4-FFF2-40B4-BE49-F238E27FC236}">
                <a16:creationId xmlns:a16="http://schemas.microsoft.com/office/drawing/2014/main" id="{846B3570-0FB0-4F5E-806A-3719C57A3FF9}"/>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AAE73B11-FD01-4D09-96A0-FC27F8EEA8AD}"/>
              </a:ext>
            </a:extLst>
          </p:cNvPr>
          <p:cNvSpPr txBox="1"/>
          <p:nvPr/>
        </p:nvSpPr>
        <p:spPr>
          <a:xfrm>
            <a:off x="1" y="0"/>
            <a:ext cx="12192000" cy="5632311"/>
          </a:xfrm>
          <a:prstGeom prst="rect">
            <a:avLst/>
          </a:prstGeom>
          <a:noFill/>
        </p:spPr>
        <p:txBody>
          <a:bodyPr wrap="square" rtlCol="0">
            <a:spAutoFit/>
          </a:bodyPr>
          <a:lstStyle/>
          <a:p>
            <a:pPr algn="ctr"/>
            <a:r>
              <a:rPr lang="pl-PL" sz="4800" dirty="0" err="1">
                <a:solidFill>
                  <a:schemeClr val="bg1"/>
                </a:solidFill>
              </a:rPr>
              <a:t>SSRFmap</a:t>
            </a:r>
            <a:endParaRPr lang="pl-PL" sz="4800" dirty="0">
              <a:solidFill>
                <a:schemeClr val="bg1"/>
              </a:solidFill>
            </a:endParaRPr>
          </a:p>
          <a:p>
            <a:pPr algn="ctr"/>
            <a:r>
              <a:rPr lang="pl-PL" sz="2400" dirty="0">
                <a:solidFill>
                  <a:schemeClr val="bg1"/>
                </a:solidFill>
                <a:hlinkClick r:id="rId3"/>
              </a:rPr>
              <a:t>https://github.com/swisskyrepo/SSRFmap</a:t>
            </a:r>
            <a:endParaRPr lang="pl-PL" sz="2400" dirty="0">
              <a:solidFill>
                <a:schemeClr val="bg1"/>
              </a:solidFill>
            </a:endParaRPr>
          </a:p>
          <a:p>
            <a:r>
              <a:rPr lang="pl-PL" sz="2400" dirty="0">
                <a:solidFill>
                  <a:schemeClr val="bg1"/>
                </a:solidFill>
              </a:rPr>
              <a:t>					</a:t>
            </a:r>
          </a:p>
          <a:p>
            <a:pPr marL="342900" indent="-342900">
              <a:buFont typeface="Arial" panose="020B0604020202020204" pitchFamily="34" charset="0"/>
              <a:buChar char="•"/>
            </a:pPr>
            <a:r>
              <a:rPr lang="pl-PL" sz="2400" dirty="0">
                <a:solidFill>
                  <a:schemeClr val="bg1"/>
                </a:solidFill>
              </a:rPr>
              <a:t>				         -&gt;  </a:t>
            </a:r>
            <a:r>
              <a:rPr lang="pl-PL" sz="2400" dirty="0" err="1">
                <a:solidFill>
                  <a:schemeClr val="bg1"/>
                </a:solidFill>
              </a:rPr>
              <a:t>Tool</a:t>
            </a:r>
            <a:r>
              <a:rPr lang="pl-PL" sz="2400" dirty="0">
                <a:solidFill>
                  <a:schemeClr val="bg1"/>
                </a:solidFill>
              </a:rPr>
              <a:t> </a:t>
            </a:r>
            <a:r>
              <a:rPr lang="pl-PL" sz="2400" dirty="0" err="1">
                <a:solidFill>
                  <a:schemeClr val="bg1"/>
                </a:solidFill>
              </a:rPr>
              <a:t>used</a:t>
            </a:r>
            <a:r>
              <a:rPr lang="pl-PL" sz="2400" dirty="0">
                <a:solidFill>
                  <a:schemeClr val="bg1"/>
                </a:solidFill>
              </a:rPr>
              <a:t> for </a:t>
            </a:r>
            <a:r>
              <a:rPr lang="pl-PL" sz="2400" dirty="0" err="1">
                <a:solidFill>
                  <a:schemeClr val="bg1"/>
                </a:solidFill>
              </a:rPr>
              <a:t>testing</a:t>
            </a:r>
            <a:r>
              <a:rPr lang="pl-PL" sz="2400" dirty="0">
                <a:solidFill>
                  <a:schemeClr val="bg1"/>
                </a:solidFill>
              </a:rPr>
              <a:t> </a:t>
            </a:r>
            <a:r>
              <a:rPr lang="pl-PL" sz="2400" dirty="0" err="1">
                <a:solidFill>
                  <a:schemeClr val="bg1"/>
                </a:solidFill>
              </a:rPr>
              <a:t>applications</a:t>
            </a:r>
            <a:r>
              <a:rPr lang="pl-PL" sz="2400" dirty="0">
                <a:solidFill>
                  <a:schemeClr val="bg1"/>
                </a:solidFill>
              </a:rPr>
              <a:t> </a:t>
            </a:r>
            <a:r>
              <a:rPr lang="pl-PL" sz="2400" dirty="0" err="1">
                <a:solidFill>
                  <a:schemeClr val="bg1"/>
                </a:solidFill>
              </a:rPr>
              <a:t>against</a:t>
            </a:r>
            <a:r>
              <a:rPr lang="pl-PL" sz="2400" dirty="0">
                <a:solidFill>
                  <a:schemeClr val="bg1"/>
                </a:solidFill>
              </a:rPr>
              <a:t>  </a:t>
            </a:r>
          </a:p>
          <a:p>
            <a:pPr marL="4000500" lvl="8" indent="-342900">
              <a:buFont typeface="Arial" panose="020B0604020202020204" pitchFamily="34" charset="0"/>
              <a:buChar char="•"/>
            </a:pPr>
            <a:r>
              <a:rPr lang="pl-PL" sz="2400" dirty="0">
                <a:solidFill>
                  <a:schemeClr val="bg1"/>
                </a:solidFill>
              </a:rPr>
              <a:t>             SSRF-</a:t>
            </a:r>
            <a:r>
              <a:rPr lang="pl-PL" sz="2400" dirty="0" err="1">
                <a:solidFill>
                  <a:schemeClr val="bg1"/>
                </a:solidFill>
              </a:rPr>
              <a:t>type</a:t>
            </a:r>
            <a:r>
              <a:rPr lang="pl-PL" sz="2400" dirty="0">
                <a:solidFill>
                  <a:schemeClr val="bg1"/>
                </a:solidFill>
              </a:rPr>
              <a:t> </a:t>
            </a:r>
            <a:r>
              <a:rPr lang="pl-PL" sz="2400" dirty="0" err="1">
                <a:solidFill>
                  <a:schemeClr val="bg1"/>
                </a:solidFill>
              </a:rPr>
              <a:t>vulnerabilities</a:t>
            </a:r>
            <a:endParaRPr lang="pl-PL" sz="2400" dirty="0">
              <a:solidFill>
                <a:schemeClr val="bg1"/>
              </a:solidFill>
            </a:endParaRPr>
          </a:p>
          <a:p>
            <a:pPr lvl="8"/>
            <a:r>
              <a:rPr lang="pl-PL" sz="2400" dirty="0">
                <a:solidFill>
                  <a:schemeClr val="bg1"/>
                </a:solidFill>
              </a:rPr>
              <a:t>         </a:t>
            </a:r>
          </a:p>
          <a:p>
            <a:pPr lvl="8"/>
            <a:r>
              <a:rPr lang="pl-PL" sz="2400" dirty="0">
                <a:solidFill>
                  <a:schemeClr val="bg1"/>
                </a:solidFill>
              </a:rPr>
              <a:t>         -&gt;  </a:t>
            </a:r>
            <a:r>
              <a:rPr lang="pl-PL" sz="2400" dirty="0" err="1">
                <a:solidFill>
                  <a:schemeClr val="bg1"/>
                </a:solidFill>
              </a:rPr>
              <a:t>Offering</a:t>
            </a:r>
            <a:r>
              <a:rPr lang="pl-PL" sz="2400" dirty="0">
                <a:solidFill>
                  <a:schemeClr val="bg1"/>
                </a:solidFill>
              </a:rPr>
              <a:t> </a:t>
            </a:r>
            <a:r>
              <a:rPr lang="pl-PL" sz="2400" dirty="0" err="1">
                <a:solidFill>
                  <a:schemeClr val="bg1"/>
                </a:solidFill>
              </a:rPr>
              <a:t>specific</a:t>
            </a:r>
            <a:r>
              <a:rPr lang="pl-PL" sz="2400" dirty="0">
                <a:solidFill>
                  <a:schemeClr val="bg1"/>
                </a:solidFill>
              </a:rPr>
              <a:t> </a:t>
            </a:r>
            <a:r>
              <a:rPr lang="pl-PL" sz="2400" dirty="0" err="1">
                <a:solidFill>
                  <a:schemeClr val="bg1"/>
                </a:solidFill>
              </a:rPr>
              <a:t>penetration</a:t>
            </a:r>
            <a:r>
              <a:rPr lang="pl-PL" sz="2400" dirty="0">
                <a:solidFill>
                  <a:schemeClr val="bg1"/>
                </a:solidFill>
              </a:rPr>
              <a:t> </a:t>
            </a:r>
            <a:r>
              <a:rPr lang="pl-PL" sz="2400" dirty="0" err="1">
                <a:solidFill>
                  <a:schemeClr val="bg1"/>
                </a:solidFill>
              </a:rPr>
              <a:t>tests</a:t>
            </a:r>
            <a:r>
              <a:rPr lang="pl-PL" sz="2400" dirty="0">
                <a:solidFill>
                  <a:schemeClr val="bg1"/>
                </a:solidFill>
              </a:rPr>
              <a:t> </a:t>
            </a:r>
            <a:r>
              <a:rPr lang="pl-PL" sz="2400" dirty="0" err="1">
                <a:solidFill>
                  <a:schemeClr val="bg1"/>
                </a:solidFill>
              </a:rPr>
              <a:t>regarding</a:t>
            </a:r>
            <a:r>
              <a:rPr lang="pl-PL" sz="2400" dirty="0">
                <a:solidFill>
                  <a:schemeClr val="bg1"/>
                </a:solidFill>
              </a:rPr>
              <a:t> to the </a:t>
            </a:r>
            <a:r>
              <a:rPr lang="pl-PL" sz="2400" dirty="0" err="1">
                <a:solidFill>
                  <a:schemeClr val="bg1"/>
                </a:solidFill>
              </a:rPr>
              <a:t>app-type</a:t>
            </a:r>
            <a:endParaRPr lang="pl-PL" sz="2400" dirty="0">
              <a:solidFill>
                <a:schemeClr val="bg1"/>
              </a:solidFill>
            </a:endParaRPr>
          </a:p>
          <a:p>
            <a:pPr lvl="8"/>
            <a:endParaRPr lang="pl-PL" sz="2400" dirty="0">
              <a:solidFill>
                <a:schemeClr val="bg1"/>
              </a:solidFill>
            </a:endParaRPr>
          </a:p>
          <a:p>
            <a:pPr lvl="8"/>
            <a:r>
              <a:rPr lang="pl-PL" sz="2400" dirty="0">
                <a:solidFill>
                  <a:schemeClr val="bg1"/>
                </a:solidFill>
              </a:rPr>
              <a:t>         -&gt;   Automation!</a:t>
            </a:r>
          </a:p>
          <a:p>
            <a:pPr lvl="8"/>
            <a:r>
              <a:rPr lang="pl-PL" sz="2400" dirty="0">
                <a:solidFill>
                  <a:schemeClr val="bg1"/>
                </a:solidFill>
              </a:rPr>
              <a:t>        </a:t>
            </a:r>
          </a:p>
          <a:p>
            <a:pPr lvl="8"/>
            <a:r>
              <a:rPr lang="pl-PL" sz="2400" dirty="0">
                <a:solidFill>
                  <a:schemeClr val="bg1"/>
                </a:solidFill>
              </a:rPr>
              <a:t>         -&gt;   </a:t>
            </a:r>
            <a:r>
              <a:rPr lang="pl-PL" sz="2400" dirty="0" err="1">
                <a:solidFill>
                  <a:schemeClr val="bg1"/>
                </a:solidFill>
              </a:rPr>
              <a:t>Simplicity</a:t>
            </a:r>
            <a:r>
              <a:rPr lang="pl-PL" sz="2400" dirty="0">
                <a:solidFill>
                  <a:schemeClr val="bg1"/>
                </a:solidFill>
              </a:rPr>
              <a:t>!	</a:t>
            </a:r>
          </a:p>
          <a:p>
            <a:pPr lvl="8"/>
            <a:r>
              <a:rPr lang="pl-PL" sz="2400" dirty="0">
                <a:solidFill>
                  <a:schemeClr val="bg1"/>
                </a:solidFill>
              </a:rPr>
              <a:t>	</a:t>
            </a:r>
          </a:p>
          <a:p>
            <a:pPr algn="ctr"/>
            <a:endParaRPr lang="pl-PL" sz="2400" dirty="0">
              <a:solidFill>
                <a:schemeClr val="bg1"/>
              </a:solidFill>
            </a:endParaRPr>
          </a:p>
          <a:p>
            <a:pPr algn="ctr"/>
            <a:endParaRPr lang="pl-PL" sz="2400" dirty="0">
              <a:solidFill>
                <a:schemeClr val="bg1"/>
              </a:solidFill>
            </a:endParaRPr>
          </a:p>
        </p:txBody>
      </p:sp>
      <p:pic>
        <p:nvPicPr>
          <p:cNvPr id="8" name="Obraz 7">
            <a:extLst>
              <a:ext uri="{FF2B5EF4-FFF2-40B4-BE49-F238E27FC236}">
                <a16:creationId xmlns:a16="http://schemas.microsoft.com/office/drawing/2014/main" id="{2D9D21D4-DA23-4317-81A7-89AA8798F12A}"/>
              </a:ext>
            </a:extLst>
          </p:cNvPr>
          <p:cNvPicPr>
            <a:picLocks noChangeAspect="1"/>
          </p:cNvPicPr>
          <p:nvPr/>
        </p:nvPicPr>
        <p:blipFill>
          <a:blip r:embed="rId4"/>
          <a:stretch>
            <a:fillRect/>
          </a:stretch>
        </p:blipFill>
        <p:spPr>
          <a:xfrm>
            <a:off x="0" y="1303700"/>
            <a:ext cx="4110182" cy="5554300"/>
          </a:xfrm>
          <a:prstGeom prst="rect">
            <a:avLst/>
          </a:prstGeom>
        </p:spPr>
      </p:pic>
    </p:spTree>
    <p:extLst>
      <p:ext uri="{BB962C8B-B14F-4D97-AF65-F5344CB8AC3E}">
        <p14:creationId xmlns:p14="http://schemas.microsoft.com/office/powerpoint/2010/main" val="162156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B58E9478-7F09-4854-9F40-AB490DD6079D}"/>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3B407200-6FFC-44DA-A35F-01748D6895AE}"/>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642A4F65-6407-48C9-AA42-5643F6897AEC}"/>
              </a:ext>
            </a:extLst>
          </p:cNvPr>
          <p:cNvSpPr>
            <a:spLocks noGrp="1"/>
          </p:cNvSpPr>
          <p:nvPr>
            <p:ph type="sldNum" sz="quarter" idx="12"/>
          </p:nvPr>
        </p:nvSpPr>
        <p:spPr/>
        <p:txBody>
          <a:bodyPr/>
          <a:lstStyle/>
          <a:p>
            <a:fld id="{81D2C36F-4504-47C0-B82F-A167342A2754}" type="slidenum">
              <a:rPr lang="en-US" smtClean="0"/>
              <a:t>12</a:t>
            </a:fld>
            <a:endParaRPr lang="en-US"/>
          </a:p>
        </p:txBody>
      </p:sp>
      <p:pic>
        <p:nvPicPr>
          <p:cNvPr id="5" name="Picture 3" descr="Abstrakcyjne tło z cząstką">
            <a:extLst>
              <a:ext uri="{FF2B5EF4-FFF2-40B4-BE49-F238E27FC236}">
                <a16:creationId xmlns:a16="http://schemas.microsoft.com/office/drawing/2014/main" id="{B6EF2ABD-0A2A-4DFD-A82F-64B519D585BF}"/>
              </a:ext>
            </a:extLst>
          </p:cNvPr>
          <p:cNvPicPr>
            <a:picLocks noChangeAspect="1"/>
          </p:cNvPicPr>
          <p:nvPr/>
        </p:nvPicPr>
        <p:blipFill rotWithShape="1">
          <a:blip r:embed="rId2"/>
          <a:srcRect/>
          <a:stretch/>
        </p:blipFill>
        <p:spPr>
          <a:xfrm>
            <a:off x="21" y="11"/>
            <a:ext cx="12191979" cy="6857989"/>
          </a:xfrm>
          <a:prstGeom prst="rect">
            <a:avLst/>
          </a:prstGeom>
        </p:spPr>
      </p:pic>
      <p:pic>
        <p:nvPicPr>
          <p:cNvPr id="5122" name="Picture 2">
            <a:extLst>
              <a:ext uri="{FF2B5EF4-FFF2-40B4-BE49-F238E27FC236}">
                <a16:creationId xmlns:a16="http://schemas.microsoft.com/office/drawing/2014/main" id="{CC77BE2A-9ED1-4D0D-BD5A-F72F43BD3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8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13</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38C1FEF8-478A-44D4-A15E-46413EE6A79C}"/>
              </a:ext>
            </a:extLst>
          </p:cNvPr>
          <p:cNvSpPr txBox="1"/>
          <p:nvPr/>
        </p:nvSpPr>
        <p:spPr>
          <a:xfrm>
            <a:off x="0" y="0"/>
            <a:ext cx="12191979" cy="3785652"/>
          </a:xfrm>
          <a:prstGeom prst="rect">
            <a:avLst/>
          </a:prstGeom>
          <a:noFill/>
        </p:spPr>
        <p:txBody>
          <a:bodyPr wrap="square" rtlCol="0">
            <a:spAutoFit/>
          </a:bodyPr>
          <a:lstStyle/>
          <a:p>
            <a:pPr algn="ctr"/>
            <a:r>
              <a:rPr lang="pl-PL" sz="4800" dirty="0" err="1">
                <a:solidFill>
                  <a:schemeClr val="bg1"/>
                </a:solidFill>
              </a:rPr>
              <a:t>Blacklist</a:t>
            </a:r>
            <a:endParaRPr lang="pl-PL" sz="4800" dirty="0">
              <a:solidFill>
                <a:schemeClr val="bg1"/>
              </a:solidFill>
            </a:endParaRPr>
          </a:p>
          <a:p>
            <a:pPr algn="ctr"/>
            <a:endParaRPr lang="pl-PL" sz="3200" dirty="0">
              <a:solidFill>
                <a:schemeClr val="bg1"/>
              </a:solidFill>
            </a:endParaRPr>
          </a:p>
          <a:p>
            <a:pPr marL="342900" indent="-342900">
              <a:buFont typeface="Arial" panose="020B0604020202020204" pitchFamily="34" charset="0"/>
              <a:buChar char="•"/>
            </a:pPr>
            <a:r>
              <a:rPr lang="pl-PL" sz="3200" dirty="0">
                <a:solidFill>
                  <a:schemeClr val="bg1"/>
                </a:solidFill>
              </a:rPr>
              <a:t>It ALLOWS AN ACCESS to </a:t>
            </a:r>
            <a:r>
              <a:rPr lang="pl-PL" sz="3200" dirty="0" err="1">
                <a:solidFill>
                  <a:schemeClr val="bg1"/>
                </a:solidFill>
              </a:rPr>
              <a:t>assets</a:t>
            </a:r>
            <a:r>
              <a:rPr lang="pl-PL" sz="3200" dirty="0">
                <a:solidFill>
                  <a:schemeClr val="bg1"/>
                </a:solidFill>
              </a:rPr>
              <a:t> with </a:t>
            </a:r>
            <a:r>
              <a:rPr lang="pl-PL" sz="3200" dirty="0" err="1">
                <a:solidFill>
                  <a:schemeClr val="bg1"/>
                </a:solidFill>
              </a:rPr>
              <a:t>mentioned</a:t>
            </a:r>
            <a:r>
              <a:rPr lang="pl-PL" sz="3200" dirty="0">
                <a:solidFill>
                  <a:schemeClr val="bg1"/>
                </a:solidFill>
              </a:rPr>
              <a:t> </a:t>
            </a:r>
            <a:r>
              <a:rPr lang="pl-PL" sz="3200" dirty="0" err="1">
                <a:solidFill>
                  <a:schemeClr val="bg1"/>
                </a:solidFill>
              </a:rPr>
              <a:t>exceptions</a:t>
            </a:r>
            <a:endParaRPr lang="pl-PL" sz="3200" dirty="0">
              <a:solidFill>
                <a:schemeClr val="bg1"/>
              </a:solidFill>
            </a:endParaRPr>
          </a:p>
          <a:p>
            <a:endParaRPr lang="pl-PL" sz="3200" dirty="0">
              <a:solidFill>
                <a:schemeClr val="bg1"/>
              </a:solidFill>
            </a:endParaRPr>
          </a:p>
          <a:p>
            <a:pPr marL="342900" indent="-342900">
              <a:buFont typeface="Arial" panose="020B0604020202020204" pitchFamily="34" charset="0"/>
              <a:buChar char="•"/>
            </a:pPr>
            <a:r>
              <a:rPr lang="pl-PL" sz="3200" dirty="0" err="1">
                <a:solidFill>
                  <a:schemeClr val="bg1"/>
                </a:solidFill>
              </a:rPr>
              <a:t>Should</a:t>
            </a:r>
            <a:r>
              <a:rPr lang="pl-PL" sz="3200" dirty="0">
                <a:solidFill>
                  <a:schemeClr val="bg1"/>
                </a:solidFill>
              </a:rPr>
              <a:t> be </a:t>
            </a:r>
            <a:r>
              <a:rPr lang="pl-PL" sz="3200" dirty="0" err="1">
                <a:solidFill>
                  <a:schemeClr val="bg1"/>
                </a:solidFill>
              </a:rPr>
              <a:t>reviewed</a:t>
            </a:r>
            <a:r>
              <a:rPr lang="pl-PL" sz="3200" dirty="0">
                <a:solidFill>
                  <a:schemeClr val="bg1"/>
                </a:solidFill>
              </a:rPr>
              <a:t> </a:t>
            </a:r>
            <a:r>
              <a:rPr lang="pl-PL" sz="3200" dirty="0" err="1">
                <a:solidFill>
                  <a:schemeClr val="bg1"/>
                </a:solidFill>
              </a:rPr>
              <a:t>regularly</a:t>
            </a:r>
            <a:r>
              <a:rPr lang="pl-PL" sz="3200" dirty="0">
                <a:solidFill>
                  <a:schemeClr val="bg1"/>
                </a:solidFill>
              </a:rPr>
              <a:t> as </a:t>
            </a:r>
            <a:r>
              <a:rPr lang="pl-PL" sz="3200" dirty="0" err="1">
                <a:solidFill>
                  <a:schemeClr val="bg1"/>
                </a:solidFill>
              </a:rPr>
              <a:t>well</a:t>
            </a:r>
            <a:r>
              <a:rPr lang="pl-PL" sz="3200" dirty="0">
                <a:solidFill>
                  <a:schemeClr val="bg1"/>
                </a:solidFill>
              </a:rPr>
              <a:t> as </a:t>
            </a:r>
            <a:r>
              <a:rPr lang="pl-PL" sz="3200" dirty="0" err="1">
                <a:solidFill>
                  <a:schemeClr val="bg1"/>
                </a:solidFill>
              </a:rPr>
              <a:t>updated</a:t>
            </a:r>
            <a:endParaRPr lang="pl-PL" sz="3200" dirty="0">
              <a:solidFill>
                <a:schemeClr val="bg1"/>
              </a:solidFill>
            </a:endParaRPr>
          </a:p>
          <a:p>
            <a:endParaRPr lang="pl-PL" sz="3200" dirty="0">
              <a:solidFill>
                <a:schemeClr val="bg1"/>
              </a:solidFill>
            </a:endParaRPr>
          </a:p>
          <a:p>
            <a:pPr marL="342900" indent="-342900">
              <a:buFont typeface="Arial" panose="020B0604020202020204" pitchFamily="34" charset="0"/>
              <a:buChar char="•"/>
            </a:pPr>
            <a:r>
              <a:rPr lang="pl-PL" sz="3200" dirty="0">
                <a:solidFill>
                  <a:schemeClr val="bg1"/>
                </a:solidFill>
              </a:rPr>
              <a:t>To </a:t>
            </a:r>
            <a:r>
              <a:rPr lang="pl-PL" sz="3200" dirty="0" err="1">
                <a:solidFill>
                  <a:schemeClr val="bg1"/>
                </a:solidFill>
              </a:rPr>
              <a:t>work</a:t>
            </a:r>
            <a:r>
              <a:rPr lang="pl-PL" sz="3200" dirty="0">
                <a:solidFill>
                  <a:schemeClr val="bg1"/>
                </a:solidFill>
              </a:rPr>
              <a:t> </a:t>
            </a:r>
            <a:r>
              <a:rPr lang="pl-PL" sz="3200" dirty="0" err="1">
                <a:solidFill>
                  <a:schemeClr val="bg1"/>
                </a:solidFill>
              </a:rPr>
              <a:t>properly</a:t>
            </a:r>
            <a:r>
              <a:rPr lang="pl-PL" sz="3200" dirty="0">
                <a:solidFill>
                  <a:schemeClr val="bg1"/>
                </a:solidFill>
              </a:rPr>
              <a:t>, </a:t>
            </a:r>
            <a:r>
              <a:rPr lang="pl-PL" sz="3200" dirty="0" err="1">
                <a:solidFill>
                  <a:schemeClr val="bg1"/>
                </a:solidFill>
              </a:rPr>
              <a:t>there</a:t>
            </a:r>
            <a:r>
              <a:rPr lang="pl-PL" sz="3200" dirty="0">
                <a:solidFill>
                  <a:schemeClr val="bg1"/>
                </a:solidFill>
              </a:rPr>
              <a:t> </a:t>
            </a:r>
            <a:r>
              <a:rPr lang="pl-PL" sz="3200" dirty="0" err="1">
                <a:solidFill>
                  <a:schemeClr val="bg1"/>
                </a:solidFill>
              </a:rPr>
              <a:t>must</a:t>
            </a:r>
            <a:r>
              <a:rPr lang="pl-PL" sz="3200" dirty="0">
                <a:solidFill>
                  <a:schemeClr val="bg1"/>
                </a:solidFill>
              </a:rPr>
              <a:t> be a </a:t>
            </a:r>
            <a:r>
              <a:rPr lang="pl-PL" sz="3200" dirty="0" err="1">
                <a:solidFill>
                  <a:schemeClr val="bg1"/>
                </a:solidFill>
              </a:rPr>
              <a:t>huge</a:t>
            </a:r>
            <a:r>
              <a:rPr lang="pl-PL" sz="3200" dirty="0">
                <a:solidFill>
                  <a:schemeClr val="bg1"/>
                </a:solidFill>
              </a:rPr>
              <a:t> </a:t>
            </a:r>
            <a:r>
              <a:rPr lang="pl-PL" sz="3200" dirty="0" err="1">
                <a:solidFill>
                  <a:schemeClr val="bg1"/>
                </a:solidFill>
              </a:rPr>
              <a:t>number</a:t>
            </a:r>
            <a:r>
              <a:rPr lang="pl-PL" sz="3200" dirty="0">
                <a:solidFill>
                  <a:schemeClr val="bg1"/>
                </a:solidFill>
              </a:rPr>
              <a:t> of </a:t>
            </a:r>
            <a:r>
              <a:rPr lang="pl-PL" sz="3200" dirty="0" err="1">
                <a:solidFill>
                  <a:schemeClr val="bg1"/>
                </a:solidFill>
              </a:rPr>
              <a:t>entries</a:t>
            </a:r>
            <a:r>
              <a:rPr lang="pl-PL" sz="3200" dirty="0">
                <a:solidFill>
                  <a:schemeClr val="bg1"/>
                </a:solidFill>
              </a:rPr>
              <a:t>!</a:t>
            </a:r>
          </a:p>
        </p:txBody>
      </p:sp>
    </p:spTree>
    <p:extLst>
      <p:ext uri="{BB962C8B-B14F-4D97-AF65-F5344CB8AC3E}">
        <p14:creationId xmlns:p14="http://schemas.microsoft.com/office/powerpoint/2010/main" val="319080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4550A3CD-F0FC-4FAF-8C75-234FB27AF246}"/>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5E436B16-3828-4714-92B4-153C64119E0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348AD101-2A4A-4480-B0C6-66994656F588}"/>
              </a:ext>
            </a:extLst>
          </p:cNvPr>
          <p:cNvSpPr>
            <a:spLocks noGrp="1"/>
          </p:cNvSpPr>
          <p:nvPr>
            <p:ph type="sldNum" sz="quarter" idx="12"/>
          </p:nvPr>
        </p:nvSpPr>
        <p:spPr/>
        <p:txBody>
          <a:bodyPr/>
          <a:lstStyle/>
          <a:p>
            <a:fld id="{81D2C36F-4504-47C0-B82F-A167342A2754}" type="slidenum">
              <a:rPr lang="en-US" smtClean="0"/>
              <a:t>14</a:t>
            </a:fld>
            <a:endParaRPr lang="en-US"/>
          </a:p>
        </p:txBody>
      </p:sp>
      <p:pic>
        <p:nvPicPr>
          <p:cNvPr id="5" name="Picture 3" descr="Abstrakcyjne tło z cząstką">
            <a:extLst>
              <a:ext uri="{FF2B5EF4-FFF2-40B4-BE49-F238E27FC236}">
                <a16:creationId xmlns:a16="http://schemas.microsoft.com/office/drawing/2014/main" id="{141F299F-EE2B-4FDA-994F-738310551A76}"/>
              </a:ext>
            </a:extLst>
          </p:cNvPr>
          <p:cNvPicPr>
            <a:picLocks noChangeAspect="1"/>
          </p:cNvPicPr>
          <p:nvPr/>
        </p:nvPicPr>
        <p:blipFill rotWithShape="1">
          <a:blip r:embed="rId2"/>
          <a:srcRect/>
          <a:stretch/>
        </p:blipFill>
        <p:spPr>
          <a:xfrm>
            <a:off x="21" y="11"/>
            <a:ext cx="12191979" cy="6857989"/>
          </a:xfrm>
          <a:prstGeom prst="rect">
            <a:avLst/>
          </a:prstGeom>
        </p:spPr>
      </p:pic>
      <p:sp>
        <p:nvSpPr>
          <p:cNvPr id="8" name="pole tekstowe 7">
            <a:extLst>
              <a:ext uri="{FF2B5EF4-FFF2-40B4-BE49-F238E27FC236}">
                <a16:creationId xmlns:a16="http://schemas.microsoft.com/office/drawing/2014/main" id="{5863C927-1E71-4333-93CB-09DDDE82E069}"/>
              </a:ext>
            </a:extLst>
          </p:cNvPr>
          <p:cNvSpPr txBox="1"/>
          <p:nvPr/>
        </p:nvSpPr>
        <p:spPr>
          <a:xfrm>
            <a:off x="3764217" y="1982734"/>
            <a:ext cx="9562743" cy="3539430"/>
          </a:xfrm>
          <a:prstGeom prst="rect">
            <a:avLst/>
          </a:prstGeom>
          <a:noFill/>
        </p:spPr>
        <p:txBody>
          <a:bodyPr wrap="square">
            <a:spAutoFit/>
          </a:bodyPr>
          <a:lstStyle/>
          <a:p>
            <a:r>
              <a:rPr lang="pl-PL" sz="2800" dirty="0">
                <a:hlinkClick r:id="rId3"/>
              </a:rPr>
              <a:t>http://127.0.0.1</a:t>
            </a:r>
            <a:r>
              <a:rPr lang="pl-PL" sz="2800" dirty="0"/>
              <a:t> </a:t>
            </a:r>
            <a:r>
              <a:rPr lang="pl-PL" sz="2800" dirty="0">
                <a:solidFill>
                  <a:schemeClr val="bg1"/>
                </a:solidFill>
              </a:rPr>
              <a:t>= </a:t>
            </a:r>
            <a:r>
              <a:rPr lang="pl-PL" sz="2800" dirty="0">
                <a:solidFill>
                  <a:schemeClr val="bg1"/>
                </a:solidFill>
                <a:hlinkClick r:id="rId3"/>
              </a:rPr>
              <a:t>http://127.1</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a:t>
            </a:r>
            <a:r>
              <a:rPr lang="pl-PL" sz="2800" dirty="0">
                <a:solidFill>
                  <a:schemeClr val="bg1"/>
                </a:solidFill>
                <a:hlinkClick r:id="rId3"/>
              </a:rPr>
              <a:t>http://2130706433</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http://①②⑦.⓪.⓪.①</a:t>
            </a:r>
          </a:p>
          <a:p>
            <a:r>
              <a:rPr lang="pl-PL" sz="2800" dirty="0">
                <a:solidFill>
                  <a:schemeClr val="bg1"/>
                </a:solidFill>
                <a:hlinkClick r:id="rId3"/>
              </a:rPr>
              <a:t>http://127.0.0.1 </a:t>
            </a:r>
            <a:r>
              <a:rPr lang="pl-PL" sz="2800" dirty="0">
                <a:solidFill>
                  <a:schemeClr val="bg1"/>
                </a:solidFill>
              </a:rPr>
              <a:t> = </a:t>
            </a:r>
            <a:r>
              <a:rPr lang="pl-PL" sz="2800" dirty="0">
                <a:solidFill>
                  <a:schemeClr val="bg1"/>
                </a:solidFill>
                <a:hlinkClick r:id="rId4"/>
              </a:rPr>
              <a:t>http://localhost</a:t>
            </a:r>
          </a:p>
          <a:p>
            <a:r>
              <a:rPr lang="pl-PL" sz="2800" dirty="0">
                <a:solidFill>
                  <a:schemeClr val="bg1"/>
                </a:solidFill>
                <a:hlinkClick r:id="rId4"/>
              </a:rPr>
              <a:t>http://localhost</a:t>
            </a:r>
            <a:r>
              <a:rPr lang="pl-PL" sz="2800" dirty="0">
                <a:solidFill>
                  <a:schemeClr val="bg1"/>
                </a:solidFill>
              </a:rPr>
              <a:t> = </a:t>
            </a:r>
            <a:r>
              <a:rPr lang="pl-PL" sz="2800" dirty="0">
                <a:solidFill>
                  <a:schemeClr val="bg1"/>
                </a:solidFill>
                <a:hlinkClick r:id="rId4"/>
              </a:rPr>
              <a:t>http://LoCaLhOsT</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a:t>
            </a:r>
            <a:r>
              <a:rPr lang="pl-PL" sz="2800" dirty="0">
                <a:solidFill>
                  <a:schemeClr val="bg1"/>
                </a:solidFill>
                <a:hlinkClick r:id="rId3"/>
              </a:rPr>
              <a:t>http://0x7f000001</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a:t>
            </a:r>
            <a:r>
              <a:rPr lang="pl-PL" sz="2800" dirty="0">
                <a:solidFill>
                  <a:schemeClr val="bg1"/>
                </a:solidFill>
                <a:hlinkClick r:id="rId3"/>
              </a:rPr>
              <a:t>http://017700000001</a:t>
            </a:r>
            <a:endParaRPr lang="pl-PL" sz="2800" dirty="0">
              <a:solidFill>
                <a:schemeClr val="bg1"/>
              </a:solidFill>
            </a:endParaRPr>
          </a:p>
          <a:p>
            <a:r>
              <a:rPr lang="pl-PL" sz="2800" dirty="0">
                <a:solidFill>
                  <a:schemeClr val="bg1"/>
                </a:solidFill>
                <a:hlinkClick r:id="rId3"/>
              </a:rPr>
              <a:t>http://127.0.0.1</a:t>
            </a:r>
            <a:r>
              <a:rPr lang="pl-PL" sz="2800" dirty="0">
                <a:solidFill>
                  <a:schemeClr val="bg1"/>
                </a:solidFill>
              </a:rPr>
              <a:t> = http://0x7f.0.0.①</a:t>
            </a:r>
          </a:p>
        </p:txBody>
      </p:sp>
      <p:sp>
        <p:nvSpPr>
          <p:cNvPr id="9" name="pole tekstowe 8">
            <a:extLst>
              <a:ext uri="{FF2B5EF4-FFF2-40B4-BE49-F238E27FC236}">
                <a16:creationId xmlns:a16="http://schemas.microsoft.com/office/drawing/2014/main" id="{3EC12442-F2E4-4F0D-B6D2-701BDC4E0DCE}"/>
              </a:ext>
            </a:extLst>
          </p:cNvPr>
          <p:cNvSpPr txBox="1"/>
          <p:nvPr/>
        </p:nvSpPr>
        <p:spPr>
          <a:xfrm>
            <a:off x="4221622" y="0"/>
            <a:ext cx="3384135" cy="1200329"/>
          </a:xfrm>
          <a:prstGeom prst="rect">
            <a:avLst/>
          </a:prstGeom>
          <a:noFill/>
        </p:spPr>
        <p:txBody>
          <a:bodyPr wrap="square" rtlCol="0">
            <a:spAutoFit/>
          </a:bodyPr>
          <a:lstStyle/>
          <a:p>
            <a:r>
              <a:rPr lang="pl-PL" sz="5400" dirty="0">
                <a:solidFill>
                  <a:schemeClr val="bg1"/>
                </a:solidFill>
              </a:rPr>
              <a:t>    </a:t>
            </a:r>
            <a:r>
              <a:rPr lang="pl-PL" sz="5400" dirty="0" err="1">
                <a:solidFill>
                  <a:schemeClr val="bg1"/>
                </a:solidFill>
              </a:rPr>
              <a:t>Blacklist</a:t>
            </a:r>
            <a:endParaRPr lang="pl-PL" sz="5400" dirty="0">
              <a:solidFill>
                <a:schemeClr val="bg1"/>
              </a:solidFill>
            </a:endParaRPr>
          </a:p>
          <a:p>
            <a:endParaRPr lang="pl-PL" dirty="0"/>
          </a:p>
        </p:txBody>
      </p:sp>
    </p:spTree>
    <p:extLst>
      <p:ext uri="{BB962C8B-B14F-4D97-AF65-F5344CB8AC3E}">
        <p14:creationId xmlns:p14="http://schemas.microsoft.com/office/powerpoint/2010/main" val="87931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659F871-F0EE-40D9-8201-3F1F47025878}"/>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32357172-2E67-4039-AB21-65645FE5B19B}"/>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6FE13272-FDC5-4F87-842A-6E85F936AB4E}"/>
              </a:ext>
            </a:extLst>
          </p:cNvPr>
          <p:cNvSpPr>
            <a:spLocks noGrp="1"/>
          </p:cNvSpPr>
          <p:nvPr>
            <p:ph type="sldNum" sz="quarter" idx="12"/>
          </p:nvPr>
        </p:nvSpPr>
        <p:spPr/>
        <p:txBody>
          <a:bodyPr/>
          <a:lstStyle/>
          <a:p>
            <a:fld id="{81D2C36F-4504-47C0-B82F-A167342A2754}" type="slidenum">
              <a:rPr lang="en-US" smtClean="0"/>
              <a:t>15</a:t>
            </a:fld>
            <a:endParaRPr lang="en-US"/>
          </a:p>
        </p:txBody>
      </p:sp>
      <p:pic>
        <p:nvPicPr>
          <p:cNvPr id="5" name="Picture 3" descr="Abstrakcyjne tło z cząstką">
            <a:extLst>
              <a:ext uri="{FF2B5EF4-FFF2-40B4-BE49-F238E27FC236}">
                <a16:creationId xmlns:a16="http://schemas.microsoft.com/office/drawing/2014/main" id="{8D008866-08E2-4FAD-B60E-736228688465}"/>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8A81BF3F-A084-48FA-8C42-3B3D91EAB647}"/>
              </a:ext>
            </a:extLst>
          </p:cNvPr>
          <p:cNvSpPr txBox="1"/>
          <p:nvPr/>
        </p:nvSpPr>
        <p:spPr>
          <a:xfrm>
            <a:off x="0" y="0"/>
            <a:ext cx="12192000" cy="6617196"/>
          </a:xfrm>
          <a:prstGeom prst="rect">
            <a:avLst/>
          </a:prstGeom>
          <a:noFill/>
        </p:spPr>
        <p:txBody>
          <a:bodyPr wrap="square" rtlCol="0">
            <a:spAutoFit/>
          </a:bodyPr>
          <a:lstStyle/>
          <a:p>
            <a:pPr algn="ctr"/>
            <a:r>
              <a:rPr lang="pl-PL" sz="7200" dirty="0" err="1">
                <a:solidFill>
                  <a:schemeClr val="bg1"/>
                </a:solidFill>
              </a:rPr>
              <a:t>Whitelist</a:t>
            </a:r>
            <a:endParaRPr lang="pl-PL" sz="7200" dirty="0">
              <a:solidFill>
                <a:schemeClr val="bg1"/>
              </a:solidFill>
            </a:endParaRPr>
          </a:p>
          <a:p>
            <a:pPr algn="ctr"/>
            <a:endParaRPr lang="pl-PL" sz="7200" dirty="0">
              <a:solidFill>
                <a:schemeClr val="bg1"/>
              </a:solidFill>
            </a:endParaRPr>
          </a:p>
          <a:p>
            <a:pPr marL="457200" indent="-457200">
              <a:buFont typeface="Arial" panose="020B0604020202020204" pitchFamily="34" charset="0"/>
              <a:buChar char="•"/>
            </a:pPr>
            <a:r>
              <a:rPr lang="pl-PL" sz="2800" dirty="0">
                <a:solidFill>
                  <a:schemeClr val="bg1"/>
                </a:solidFill>
              </a:rPr>
              <a:t>It PREVENTS FROM ACCESSING the </a:t>
            </a:r>
            <a:r>
              <a:rPr lang="pl-PL" sz="2800" dirty="0" err="1">
                <a:solidFill>
                  <a:schemeClr val="bg1"/>
                </a:solidFill>
              </a:rPr>
              <a:t>assets</a:t>
            </a:r>
            <a:r>
              <a:rPr lang="pl-PL" sz="2800" dirty="0">
                <a:solidFill>
                  <a:schemeClr val="bg1"/>
                </a:solidFill>
              </a:rPr>
              <a:t> with </a:t>
            </a:r>
            <a:r>
              <a:rPr lang="pl-PL" sz="2800" dirty="0" err="1">
                <a:solidFill>
                  <a:schemeClr val="bg1"/>
                </a:solidFill>
              </a:rPr>
              <a:t>some</a:t>
            </a:r>
            <a:r>
              <a:rPr lang="pl-PL" sz="2800" dirty="0">
                <a:solidFill>
                  <a:schemeClr val="bg1"/>
                </a:solidFill>
              </a:rPr>
              <a:t> </a:t>
            </a:r>
            <a:r>
              <a:rPr lang="pl-PL" sz="2800" dirty="0" err="1">
                <a:solidFill>
                  <a:schemeClr val="bg1"/>
                </a:solidFill>
              </a:rPr>
              <a:t>exceptions</a:t>
            </a:r>
            <a:endParaRPr lang="pl-PL" sz="2800" dirty="0">
              <a:solidFill>
                <a:schemeClr val="bg1"/>
              </a:solidFill>
            </a:endParaRP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dirty="0" err="1">
                <a:solidFill>
                  <a:schemeClr val="bg1"/>
                </a:solidFill>
              </a:rPr>
              <a:t>Number</a:t>
            </a:r>
            <a:r>
              <a:rPr lang="pl-PL" sz="2800" dirty="0">
                <a:solidFill>
                  <a:schemeClr val="bg1"/>
                </a:solidFill>
              </a:rPr>
              <a:t> of </a:t>
            </a:r>
            <a:r>
              <a:rPr lang="pl-PL" sz="2800" dirty="0" err="1">
                <a:solidFill>
                  <a:schemeClr val="bg1"/>
                </a:solidFill>
              </a:rPr>
              <a:t>entries</a:t>
            </a:r>
            <a:r>
              <a:rPr lang="pl-PL" sz="2800" dirty="0">
                <a:solidFill>
                  <a:schemeClr val="bg1"/>
                </a:solidFill>
              </a:rPr>
              <a:t> </a:t>
            </a:r>
            <a:r>
              <a:rPr lang="pl-PL" sz="2800" dirty="0" err="1">
                <a:solidFill>
                  <a:schemeClr val="bg1"/>
                </a:solidFill>
              </a:rPr>
              <a:t>depends</a:t>
            </a:r>
            <a:r>
              <a:rPr lang="pl-PL" sz="2800" dirty="0">
                <a:solidFill>
                  <a:schemeClr val="bg1"/>
                </a:solidFill>
              </a:rPr>
              <a:t> on </a:t>
            </a:r>
            <a:r>
              <a:rPr lang="pl-PL" sz="2800" dirty="0" err="1">
                <a:solidFill>
                  <a:schemeClr val="bg1"/>
                </a:solidFill>
              </a:rPr>
              <a:t>number</a:t>
            </a:r>
            <a:r>
              <a:rPr lang="pl-PL" sz="2800" dirty="0">
                <a:solidFill>
                  <a:schemeClr val="bg1"/>
                </a:solidFill>
              </a:rPr>
              <a:t> of </a:t>
            </a:r>
            <a:r>
              <a:rPr lang="pl-PL" sz="2800" dirty="0" err="1">
                <a:solidFill>
                  <a:schemeClr val="bg1"/>
                </a:solidFill>
              </a:rPr>
              <a:t>trusted</a:t>
            </a:r>
            <a:r>
              <a:rPr lang="pl-PL" sz="2800" dirty="0">
                <a:solidFill>
                  <a:schemeClr val="bg1"/>
                </a:solidFill>
              </a:rPr>
              <a:t> </a:t>
            </a:r>
            <a:r>
              <a:rPr lang="pl-PL" sz="2800" dirty="0" err="1">
                <a:solidFill>
                  <a:schemeClr val="bg1"/>
                </a:solidFill>
              </a:rPr>
              <a:t>IPs</a:t>
            </a:r>
            <a:r>
              <a:rPr lang="pl-PL" sz="2800" dirty="0">
                <a:solidFill>
                  <a:schemeClr val="bg1"/>
                </a:solidFill>
              </a:rPr>
              <a:t>, </a:t>
            </a:r>
            <a:r>
              <a:rPr lang="pl-PL" sz="2800" dirty="0" err="1">
                <a:solidFill>
                  <a:schemeClr val="bg1"/>
                </a:solidFill>
              </a:rPr>
              <a:t>domains</a:t>
            </a:r>
            <a:r>
              <a:rPr lang="pl-PL" sz="2800" dirty="0">
                <a:solidFill>
                  <a:schemeClr val="bg1"/>
                </a:solidFill>
              </a:rPr>
              <a:t>, etc.</a:t>
            </a: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dirty="0" err="1">
                <a:solidFill>
                  <a:schemeClr val="bg1"/>
                </a:solidFill>
              </a:rPr>
              <a:t>Should</a:t>
            </a:r>
            <a:r>
              <a:rPr lang="pl-PL" sz="2800" dirty="0">
                <a:solidFill>
                  <a:schemeClr val="bg1"/>
                </a:solidFill>
              </a:rPr>
              <a:t> be </a:t>
            </a:r>
            <a:r>
              <a:rPr lang="pl-PL" sz="2800" dirty="0" err="1">
                <a:solidFill>
                  <a:schemeClr val="bg1"/>
                </a:solidFill>
              </a:rPr>
              <a:t>regularly</a:t>
            </a:r>
            <a:r>
              <a:rPr lang="pl-PL" sz="2800" dirty="0">
                <a:solidFill>
                  <a:schemeClr val="bg1"/>
                </a:solidFill>
              </a:rPr>
              <a:t> </a:t>
            </a:r>
            <a:r>
              <a:rPr lang="pl-PL" sz="2800" dirty="0" err="1">
                <a:solidFill>
                  <a:schemeClr val="bg1"/>
                </a:solidFill>
              </a:rPr>
              <a:t>reviewed</a:t>
            </a:r>
            <a:r>
              <a:rPr lang="pl-PL" sz="2800" dirty="0">
                <a:solidFill>
                  <a:schemeClr val="bg1"/>
                </a:solidFill>
              </a:rPr>
              <a:t> as </a:t>
            </a:r>
            <a:r>
              <a:rPr lang="pl-PL" sz="2800" dirty="0" err="1">
                <a:solidFill>
                  <a:schemeClr val="bg1"/>
                </a:solidFill>
              </a:rPr>
              <a:t>well</a:t>
            </a:r>
            <a:r>
              <a:rPr lang="pl-PL" sz="2800" dirty="0">
                <a:solidFill>
                  <a:schemeClr val="bg1"/>
                </a:solidFill>
              </a:rPr>
              <a:t> as </a:t>
            </a:r>
            <a:r>
              <a:rPr lang="pl-PL" sz="2800" dirty="0" err="1">
                <a:solidFill>
                  <a:schemeClr val="bg1"/>
                </a:solidFill>
              </a:rPr>
              <a:t>depleted</a:t>
            </a:r>
            <a:r>
              <a:rPr lang="pl-PL" sz="2800" dirty="0">
                <a:solidFill>
                  <a:schemeClr val="bg1"/>
                </a:solidFill>
              </a:rPr>
              <a:t> with </a:t>
            </a:r>
            <a:r>
              <a:rPr lang="pl-PL" sz="2800" dirty="0" err="1">
                <a:solidFill>
                  <a:schemeClr val="bg1"/>
                </a:solidFill>
              </a:rPr>
              <a:t>obsolete</a:t>
            </a:r>
            <a:r>
              <a:rPr lang="pl-PL" sz="2800" dirty="0">
                <a:solidFill>
                  <a:schemeClr val="bg1"/>
                </a:solidFill>
              </a:rPr>
              <a:t> </a:t>
            </a:r>
            <a:r>
              <a:rPr lang="pl-PL" sz="2800" dirty="0" err="1">
                <a:solidFill>
                  <a:schemeClr val="bg1"/>
                </a:solidFill>
              </a:rPr>
              <a:t>addresses</a:t>
            </a:r>
            <a:endParaRPr lang="pl-PL" sz="2800" dirty="0">
              <a:solidFill>
                <a:schemeClr val="bg1"/>
              </a:solidFill>
            </a:endParaRP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dirty="0">
                <a:solidFill>
                  <a:schemeClr val="bg1"/>
                </a:solidFill>
              </a:rPr>
              <a:t>example.com#cisco.com</a:t>
            </a:r>
          </a:p>
          <a:p>
            <a:pPr marL="457200" indent="-457200">
              <a:buFont typeface="Arial" panose="020B0604020202020204" pitchFamily="34" charset="0"/>
              <a:buChar char="•"/>
            </a:pPr>
            <a:endParaRPr lang="pl-PL" sz="2800" dirty="0">
              <a:solidFill>
                <a:schemeClr val="bg1"/>
              </a:solidFill>
            </a:endParaRPr>
          </a:p>
          <a:p>
            <a:pPr marL="457200" indent="-457200">
              <a:buFont typeface="Arial" panose="020B0604020202020204" pitchFamily="34" charset="0"/>
              <a:buChar char="•"/>
            </a:pPr>
            <a:r>
              <a:rPr lang="pl-PL" sz="2800">
                <a:solidFill>
                  <a:schemeClr val="bg1"/>
                </a:solidFill>
              </a:rPr>
              <a:t>cisco.com@example.com   </a:t>
            </a:r>
          </a:p>
          <a:p>
            <a:r>
              <a:rPr lang="pl-PL" sz="280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386800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E10F79F-2613-4209-9392-3D08C02A4A02}"/>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9DC73224-FBF7-4C06-B49E-8D117DCA5F49}"/>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80BF94E5-C07E-4019-B612-F7C73A50FE0E}"/>
              </a:ext>
            </a:extLst>
          </p:cNvPr>
          <p:cNvSpPr>
            <a:spLocks noGrp="1"/>
          </p:cNvSpPr>
          <p:nvPr>
            <p:ph type="sldNum" sz="quarter" idx="12"/>
          </p:nvPr>
        </p:nvSpPr>
        <p:spPr/>
        <p:txBody>
          <a:bodyPr/>
          <a:lstStyle/>
          <a:p>
            <a:fld id="{81D2C36F-4504-47C0-B82F-A167342A2754}" type="slidenum">
              <a:rPr lang="en-US" smtClean="0"/>
              <a:t>16</a:t>
            </a:fld>
            <a:endParaRPr lang="en-US"/>
          </a:p>
        </p:txBody>
      </p:sp>
      <p:pic>
        <p:nvPicPr>
          <p:cNvPr id="5" name="Picture 3" descr="Abstrakcyjne tło z cząstką">
            <a:extLst>
              <a:ext uri="{FF2B5EF4-FFF2-40B4-BE49-F238E27FC236}">
                <a16:creationId xmlns:a16="http://schemas.microsoft.com/office/drawing/2014/main" id="{6F312670-12C6-4775-BC39-432D6C2B4A17}"/>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6BF76E00-8F89-47C0-808D-C9343E3F603E}"/>
              </a:ext>
            </a:extLst>
          </p:cNvPr>
          <p:cNvSpPr txBox="1"/>
          <p:nvPr/>
        </p:nvSpPr>
        <p:spPr>
          <a:xfrm>
            <a:off x="0" y="0"/>
            <a:ext cx="12191979" cy="830997"/>
          </a:xfrm>
          <a:prstGeom prst="rect">
            <a:avLst/>
          </a:prstGeom>
          <a:noFill/>
        </p:spPr>
        <p:txBody>
          <a:bodyPr wrap="square" rtlCol="0">
            <a:spAutoFit/>
          </a:bodyPr>
          <a:lstStyle/>
          <a:p>
            <a:pPr algn="ctr"/>
            <a:r>
              <a:rPr lang="pl-PL" sz="4800" dirty="0" err="1">
                <a:solidFill>
                  <a:schemeClr val="bg1"/>
                </a:solidFill>
              </a:rPr>
              <a:t>Example</a:t>
            </a:r>
            <a:endParaRPr lang="pl-PL" sz="4800" dirty="0">
              <a:solidFill>
                <a:schemeClr val="bg1"/>
              </a:solidFill>
            </a:endParaRPr>
          </a:p>
        </p:txBody>
      </p:sp>
      <p:pic>
        <p:nvPicPr>
          <p:cNvPr id="8" name="Obraz 7">
            <a:extLst>
              <a:ext uri="{FF2B5EF4-FFF2-40B4-BE49-F238E27FC236}">
                <a16:creationId xmlns:a16="http://schemas.microsoft.com/office/drawing/2014/main" id="{A33AA21D-DB75-405A-A8BE-8451D18B6635}"/>
              </a:ext>
            </a:extLst>
          </p:cNvPr>
          <p:cNvPicPr>
            <a:picLocks noChangeAspect="1"/>
          </p:cNvPicPr>
          <p:nvPr/>
        </p:nvPicPr>
        <p:blipFill>
          <a:blip r:embed="rId3"/>
          <a:stretch>
            <a:fillRect/>
          </a:stretch>
        </p:blipFill>
        <p:spPr>
          <a:xfrm>
            <a:off x="2331014" y="1208493"/>
            <a:ext cx="7529972" cy="2495288"/>
          </a:xfrm>
          <a:prstGeom prst="rect">
            <a:avLst/>
          </a:prstGeom>
        </p:spPr>
      </p:pic>
      <p:pic>
        <p:nvPicPr>
          <p:cNvPr id="10" name="Obraz 9">
            <a:extLst>
              <a:ext uri="{FF2B5EF4-FFF2-40B4-BE49-F238E27FC236}">
                <a16:creationId xmlns:a16="http://schemas.microsoft.com/office/drawing/2014/main" id="{5D529C84-EAC4-4025-B36D-51E8D53F6E63}"/>
              </a:ext>
            </a:extLst>
          </p:cNvPr>
          <p:cNvPicPr>
            <a:picLocks noChangeAspect="1"/>
          </p:cNvPicPr>
          <p:nvPr/>
        </p:nvPicPr>
        <p:blipFill>
          <a:blip r:embed="rId4"/>
          <a:stretch>
            <a:fillRect/>
          </a:stretch>
        </p:blipFill>
        <p:spPr>
          <a:xfrm>
            <a:off x="3293258" y="3960576"/>
            <a:ext cx="5605462" cy="2640628"/>
          </a:xfrm>
          <a:prstGeom prst="rect">
            <a:avLst/>
          </a:prstGeom>
        </p:spPr>
      </p:pic>
    </p:spTree>
    <p:extLst>
      <p:ext uri="{BB962C8B-B14F-4D97-AF65-F5344CB8AC3E}">
        <p14:creationId xmlns:p14="http://schemas.microsoft.com/office/powerpoint/2010/main" val="2491137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E83A1399-C2B6-4BD3-9F34-E019D7EC3CE4}"/>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1FF3F866-B2AB-4B33-AF35-76D7B6289A8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7DF19A7E-B155-4C29-9837-3893E2680FC9}"/>
              </a:ext>
            </a:extLst>
          </p:cNvPr>
          <p:cNvSpPr>
            <a:spLocks noGrp="1"/>
          </p:cNvSpPr>
          <p:nvPr>
            <p:ph type="sldNum" sz="quarter" idx="12"/>
          </p:nvPr>
        </p:nvSpPr>
        <p:spPr/>
        <p:txBody>
          <a:bodyPr/>
          <a:lstStyle/>
          <a:p>
            <a:fld id="{81D2C36F-4504-47C0-B82F-A167342A2754}" type="slidenum">
              <a:rPr lang="en-US" smtClean="0"/>
              <a:t>17</a:t>
            </a:fld>
            <a:endParaRPr lang="en-US"/>
          </a:p>
        </p:txBody>
      </p:sp>
      <p:pic>
        <p:nvPicPr>
          <p:cNvPr id="7" name="Picture 3" descr="Abstrakcyjne tło z cząstką">
            <a:extLst>
              <a:ext uri="{FF2B5EF4-FFF2-40B4-BE49-F238E27FC236}">
                <a16:creationId xmlns:a16="http://schemas.microsoft.com/office/drawing/2014/main" id="{1E89997C-EF8C-4463-945A-351BA7BD2B8E}"/>
              </a:ext>
            </a:extLst>
          </p:cNvPr>
          <p:cNvPicPr>
            <a:picLocks noChangeAspect="1"/>
          </p:cNvPicPr>
          <p:nvPr/>
        </p:nvPicPr>
        <p:blipFill rotWithShape="1">
          <a:blip r:embed="rId2"/>
          <a:srcRect/>
          <a:stretch/>
        </p:blipFill>
        <p:spPr>
          <a:xfrm>
            <a:off x="21" y="11"/>
            <a:ext cx="12191979" cy="6857989"/>
          </a:xfrm>
          <a:prstGeom prst="rect">
            <a:avLst/>
          </a:prstGeom>
        </p:spPr>
      </p:pic>
      <p:pic>
        <p:nvPicPr>
          <p:cNvPr id="8196" name="Picture 4">
            <a:extLst>
              <a:ext uri="{FF2B5EF4-FFF2-40B4-BE49-F238E27FC236}">
                <a16:creationId xmlns:a16="http://schemas.microsoft.com/office/drawing/2014/main" id="{7B3E5E4A-5997-4CDC-9E46-C38062228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
            <a:ext cx="37835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Blacklisting vs. Whitelisting - Consolidated Technologies, Inc.">
            <a:extLst>
              <a:ext uri="{FF2B5EF4-FFF2-40B4-BE49-F238E27FC236}">
                <a16:creationId xmlns:a16="http://schemas.microsoft.com/office/drawing/2014/main" id="{195D54E0-05B7-485E-85CA-EE6838CE6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Blacklisting and whitelisting | Practical Network Scanning">
            <a:extLst>
              <a:ext uri="{FF2B5EF4-FFF2-40B4-BE49-F238E27FC236}">
                <a16:creationId xmlns:a16="http://schemas.microsoft.com/office/drawing/2014/main" id="{36590DFA-6436-4B21-B780-8F8E32B44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819" y="-11"/>
            <a:ext cx="4270362"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7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18</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7F0F9806-6A5F-49E1-93D4-F59EFEA75B32}"/>
              </a:ext>
            </a:extLst>
          </p:cNvPr>
          <p:cNvSpPr txBox="1"/>
          <p:nvPr/>
        </p:nvSpPr>
        <p:spPr>
          <a:xfrm>
            <a:off x="0" y="0"/>
            <a:ext cx="12192000" cy="5509200"/>
          </a:xfrm>
          <a:prstGeom prst="rect">
            <a:avLst/>
          </a:prstGeom>
          <a:noFill/>
        </p:spPr>
        <p:txBody>
          <a:bodyPr wrap="square" rtlCol="0">
            <a:spAutoFit/>
          </a:bodyPr>
          <a:lstStyle/>
          <a:p>
            <a:pPr algn="ctr"/>
            <a:r>
              <a:rPr lang="pl-PL" sz="4400" dirty="0" err="1">
                <a:solidFill>
                  <a:schemeClr val="bg1"/>
                </a:solidFill>
              </a:rPr>
              <a:t>Other</a:t>
            </a:r>
            <a:r>
              <a:rPr lang="pl-PL" sz="4400" dirty="0">
                <a:solidFill>
                  <a:schemeClr val="bg1"/>
                </a:solidFill>
              </a:rPr>
              <a:t> </a:t>
            </a:r>
            <a:r>
              <a:rPr lang="pl-PL" sz="4400" dirty="0" err="1">
                <a:solidFill>
                  <a:schemeClr val="bg1"/>
                </a:solidFill>
              </a:rPr>
              <a:t>mitigations</a:t>
            </a:r>
            <a:r>
              <a:rPr lang="pl-PL" sz="4400" dirty="0">
                <a:solidFill>
                  <a:schemeClr val="bg1"/>
                </a:solidFill>
              </a:rPr>
              <a:t> in (L7 || L3)</a:t>
            </a:r>
          </a:p>
          <a:p>
            <a:pPr algn="ctr"/>
            <a:endParaRPr lang="pl-PL" sz="4400" dirty="0">
              <a:solidFill>
                <a:schemeClr val="bg1"/>
              </a:solidFill>
            </a:endParaRPr>
          </a:p>
          <a:p>
            <a:endParaRPr lang="pl-PL" sz="2800" dirty="0">
              <a:solidFill>
                <a:schemeClr val="bg1"/>
              </a:solidFill>
            </a:endParaRPr>
          </a:p>
          <a:p>
            <a:pPr marL="571500" indent="-571500">
              <a:buFont typeface="Arial" panose="020B0604020202020204" pitchFamily="34" charset="0"/>
              <a:buChar char="•"/>
            </a:pPr>
            <a:r>
              <a:rPr lang="pl-PL" sz="2800" dirty="0" err="1">
                <a:solidFill>
                  <a:schemeClr val="bg1"/>
                </a:solidFill>
              </a:rPr>
              <a:t>Firewalls</a:t>
            </a:r>
            <a:endParaRPr lang="pl-PL" sz="2800" dirty="0">
              <a:solidFill>
                <a:schemeClr val="bg1"/>
              </a:solidFill>
            </a:endParaRPr>
          </a:p>
          <a:p>
            <a:r>
              <a:rPr lang="pl-PL" sz="2800" dirty="0">
                <a:solidFill>
                  <a:schemeClr val="bg1"/>
                </a:solidFill>
              </a:rPr>
              <a:t>	</a:t>
            </a:r>
            <a:r>
              <a:rPr lang="pl-PL" dirty="0">
                <a:solidFill>
                  <a:schemeClr val="bg1"/>
                </a:solidFill>
              </a:rPr>
              <a:t>- On </a:t>
            </a:r>
            <a:r>
              <a:rPr lang="pl-PL" dirty="0" err="1">
                <a:solidFill>
                  <a:schemeClr val="bg1"/>
                </a:solidFill>
              </a:rPr>
              <a:t>networking</a:t>
            </a:r>
            <a:r>
              <a:rPr lang="pl-PL" dirty="0">
                <a:solidFill>
                  <a:schemeClr val="bg1"/>
                </a:solidFill>
              </a:rPr>
              <a:t> </a:t>
            </a:r>
            <a:r>
              <a:rPr lang="pl-PL" dirty="0" err="1">
                <a:solidFill>
                  <a:schemeClr val="bg1"/>
                </a:solidFill>
              </a:rPr>
              <a:t>equipment</a:t>
            </a:r>
            <a:r>
              <a:rPr lang="pl-PL" dirty="0">
                <a:solidFill>
                  <a:schemeClr val="bg1"/>
                </a:solidFill>
              </a:rPr>
              <a:t> </a:t>
            </a:r>
            <a:r>
              <a:rPr lang="pl-PL" dirty="0" err="1">
                <a:solidFill>
                  <a:schemeClr val="bg1"/>
                </a:solidFill>
              </a:rPr>
              <a:t>or</a:t>
            </a:r>
            <a:r>
              <a:rPr lang="pl-PL" dirty="0">
                <a:solidFill>
                  <a:schemeClr val="bg1"/>
                </a:solidFill>
              </a:rPr>
              <a:t> host </a:t>
            </a:r>
            <a:r>
              <a:rPr lang="pl-PL" dirty="0" err="1">
                <a:solidFill>
                  <a:schemeClr val="bg1"/>
                </a:solidFill>
              </a:rPr>
              <a:t>based</a:t>
            </a:r>
            <a:r>
              <a:rPr lang="pl-PL" dirty="0">
                <a:solidFill>
                  <a:schemeClr val="bg1"/>
                </a:solidFill>
              </a:rPr>
              <a:t> (</a:t>
            </a:r>
            <a:r>
              <a:rPr lang="pl-PL" dirty="0" err="1">
                <a:solidFill>
                  <a:schemeClr val="bg1"/>
                </a:solidFill>
              </a:rPr>
              <a:t>outbound</a:t>
            </a:r>
            <a:r>
              <a:rPr lang="pl-PL" dirty="0">
                <a:solidFill>
                  <a:schemeClr val="bg1"/>
                </a:solidFill>
              </a:rPr>
              <a:t> </a:t>
            </a:r>
            <a:r>
              <a:rPr lang="pl-PL" dirty="0" err="1">
                <a:solidFill>
                  <a:schemeClr val="bg1"/>
                </a:solidFill>
              </a:rPr>
              <a:t>direction</a:t>
            </a:r>
            <a:r>
              <a:rPr lang="pl-PL">
                <a:solidFill>
                  <a:schemeClr val="bg1"/>
                </a:solidFill>
              </a:rPr>
              <a:t>)</a:t>
            </a:r>
          </a:p>
          <a:p>
            <a:endParaRPr lang="pl-PL" dirty="0">
              <a:solidFill>
                <a:schemeClr val="bg1"/>
              </a:solidFill>
            </a:endParaRPr>
          </a:p>
          <a:p>
            <a:pPr marL="571500" indent="-571500">
              <a:buFont typeface="Arial" panose="020B0604020202020204" pitchFamily="34" charset="0"/>
              <a:buChar char="•"/>
            </a:pPr>
            <a:r>
              <a:rPr lang="pl-PL" sz="2800" dirty="0" err="1">
                <a:solidFill>
                  <a:schemeClr val="bg1"/>
                </a:solidFill>
              </a:rPr>
              <a:t>Smokescreen</a:t>
            </a:r>
            <a:r>
              <a:rPr lang="pl-PL" sz="2800" dirty="0">
                <a:solidFill>
                  <a:schemeClr val="bg1"/>
                </a:solidFill>
              </a:rPr>
              <a:t> (HTTP CONNECT </a:t>
            </a:r>
            <a:r>
              <a:rPr lang="pl-PL" sz="2800" dirty="0" err="1">
                <a:solidFill>
                  <a:schemeClr val="bg1"/>
                </a:solidFill>
              </a:rPr>
              <a:t>proxy</a:t>
            </a:r>
            <a:r>
              <a:rPr lang="pl-PL" sz="2800" dirty="0">
                <a:solidFill>
                  <a:schemeClr val="bg1"/>
                </a:solidFill>
              </a:rPr>
              <a:t>)</a:t>
            </a:r>
          </a:p>
          <a:p>
            <a:r>
              <a:rPr lang="pl-PL" sz="2800" dirty="0">
                <a:solidFill>
                  <a:schemeClr val="bg1"/>
                </a:solidFill>
              </a:rPr>
              <a:t>	</a:t>
            </a:r>
            <a:r>
              <a:rPr lang="pl-PL" dirty="0">
                <a:solidFill>
                  <a:schemeClr val="bg1"/>
                </a:solidFill>
              </a:rPr>
              <a:t> - </a:t>
            </a:r>
            <a:r>
              <a:rPr lang="pl-PL" dirty="0" err="1">
                <a:solidFill>
                  <a:schemeClr val="bg1"/>
                </a:solidFill>
              </a:rPr>
              <a:t>Restrict</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URLs</a:t>
            </a:r>
            <a:r>
              <a:rPr lang="pl-PL" dirty="0">
                <a:solidFill>
                  <a:schemeClr val="bg1"/>
                </a:solidFill>
              </a:rPr>
              <a:t> </a:t>
            </a:r>
            <a:r>
              <a:rPr lang="pl-PL" dirty="0" err="1">
                <a:solidFill>
                  <a:schemeClr val="bg1"/>
                </a:solidFill>
              </a:rPr>
              <a:t>it</a:t>
            </a:r>
            <a:r>
              <a:rPr lang="pl-PL" dirty="0">
                <a:solidFill>
                  <a:schemeClr val="bg1"/>
                </a:solidFill>
              </a:rPr>
              <a:t> </a:t>
            </a:r>
            <a:r>
              <a:rPr lang="pl-PL" dirty="0" err="1">
                <a:solidFill>
                  <a:schemeClr val="bg1"/>
                </a:solidFill>
              </a:rPr>
              <a:t>connects</a:t>
            </a:r>
            <a:r>
              <a:rPr lang="pl-PL" dirty="0">
                <a:solidFill>
                  <a:schemeClr val="bg1"/>
                </a:solidFill>
              </a:rPr>
              <a:t> to. </a:t>
            </a:r>
            <a:r>
              <a:rPr lang="pl-PL" dirty="0" err="1">
                <a:solidFill>
                  <a:schemeClr val="bg1"/>
                </a:solidFill>
              </a:rPr>
              <a:t>Checking</a:t>
            </a:r>
            <a:r>
              <a:rPr lang="pl-PL" dirty="0">
                <a:solidFill>
                  <a:schemeClr val="bg1"/>
                </a:solidFill>
              </a:rPr>
              <a:t> </a:t>
            </a:r>
            <a:r>
              <a:rPr lang="pl-PL" dirty="0" err="1">
                <a:solidFill>
                  <a:schemeClr val="bg1"/>
                </a:solidFill>
              </a:rPr>
              <a:t>if</a:t>
            </a:r>
            <a:r>
              <a:rPr lang="pl-PL" dirty="0">
                <a:solidFill>
                  <a:schemeClr val="bg1"/>
                </a:solidFill>
              </a:rPr>
              <a:t> </a:t>
            </a:r>
            <a:r>
              <a:rPr lang="pl-PL" dirty="0" err="1">
                <a:solidFill>
                  <a:schemeClr val="bg1"/>
                </a:solidFill>
              </a:rPr>
              <a:t>requests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being</a:t>
            </a:r>
            <a:r>
              <a:rPr lang="pl-PL" dirty="0">
                <a:solidFill>
                  <a:schemeClr val="bg1"/>
                </a:solidFill>
              </a:rPr>
              <a:t> </a:t>
            </a:r>
            <a:r>
              <a:rPr lang="pl-PL" dirty="0" err="1">
                <a:solidFill>
                  <a:schemeClr val="bg1"/>
                </a:solidFill>
              </a:rPr>
              <a:t>made</a:t>
            </a:r>
            <a:r>
              <a:rPr lang="pl-PL" dirty="0">
                <a:solidFill>
                  <a:schemeClr val="bg1"/>
                </a:solidFill>
              </a:rPr>
              <a:t> to </a:t>
            </a:r>
            <a:r>
              <a:rPr lang="pl-PL" dirty="0" err="1">
                <a:solidFill>
                  <a:schemeClr val="bg1"/>
                </a:solidFill>
              </a:rPr>
              <a:t>internal</a:t>
            </a:r>
            <a:r>
              <a:rPr lang="pl-PL" dirty="0">
                <a:solidFill>
                  <a:schemeClr val="bg1"/>
                </a:solidFill>
              </a:rPr>
              <a:t> services. (ACL + </a:t>
            </a:r>
            <a:r>
              <a:rPr lang="pl-PL" dirty="0" err="1">
                <a:solidFill>
                  <a:schemeClr val="bg1"/>
                </a:solidFill>
              </a:rPr>
              <a:t>Tunneling</a:t>
            </a:r>
            <a:r>
              <a:rPr lang="pl-PL" dirty="0">
                <a:solidFill>
                  <a:schemeClr val="bg1"/>
                </a:solidFill>
              </a:rPr>
              <a:t>)</a:t>
            </a:r>
          </a:p>
          <a:p>
            <a:endParaRPr lang="pl-PL" dirty="0">
              <a:solidFill>
                <a:schemeClr val="bg1"/>
              </a:solidFill>
            </a:endParaRPr>
          </a:p>
          <a:p>
            <a:pPr marL="571500" indent="-571500">
              <a:buFont typeface="Arial" panose="020B0604020202020204" pitchFamily="34" charset="0"/>
              <a:buChar char="•"/>
            </a:pPr>
            <a:r>
              <a:rPr lang="pl-PL" sz="2800" dirty="0">
                <a:solidFill>
                  <a:schemeClr val="bg1"/>
                </a:solidFill>
              </a:rPr>
              <a:t>Control </a:t>
            </a:r>
            <a:r>
              <a:rPr lang="pl-PL" sz="2800" dirty="0" err="1">
                <a:solidFill>
                  <a:schemeClr val="bg1"/>
                </a:solidFill>
              </a:rPr>
              <a:t>Callback</a:t>
            </a:r>
            <a:endParaRPr lang="pl-PL" sz="2800" dirty="0">
              <a:solidFill>
                <a:schemeClr val="bg1"/>
              </a:solidFill>
            </a:endParaRPr>
          </a:p>
          <a:p>
            <a:pPr lvl="1"/>
            <a:r>
              <a:rPr lang="pl-PL" sz="2800" dirty="0">
                <a:solidFill>
                  <a:schemeClr val="bg1"/>
                </a:solidFill>
              </a:rPr>
              <a:t>	 </a:t>
            </a:r>
            <a:r>
              <a:rPr lang="pl-PL" dirty="0">
                <a:solidFill>
                  <a:schemeClr val="bg1"/>
                </a:solidFill>
              </a:rPr>
              <a:t>- CIDR </a:t>
            </a:r>
            <a:r>
              <a:rPr lang="pl-PL" dirty="0" err="1">
                <a:solidFill>
                  <a:schemeClr val="bg1"/>
                </a:solidFill>
              </a:rPr>
              <a:t>checks</a:t>
            </a:r>
            <a:r>
              <a:rPr lang="pl-PL" dirty="0">
                <a:solidFill>
                  <a:schemeClr val="bg1"/>
                </a:solidFill>
              </a:rPr>
              <a:t> and limit HTTP </a:t>
            </a:r>
            <a:r>
              <a:rPr lang="pl-PL" dirty="0" err="1">
                <a:solidFill>
                  <a:schemeClr val="bg1"/>
                </a:solidFill>
              </a:rPr>
              <a:t>redirects</a:t>
            </a:r>
            <a:r>
              <a:rPr lang="pl-PL" sz="2800" dirty="0">
                <a:solidFill>
                  <a:schemeClr val="bg1"/>
                </a:solidFill>
              </a:rPr>
              <a:t> </a:t>
            </a:r>
            <a:endParaRPr lang="pl-PL" sz="1600" dirty="0">
              <a:solidFill>
                <a:schemeClr val="bg1"/>
              </a:solidFill>
            </a:endParaRPr>
          </a:p>
          <a:p>
            <a:pPr lvl="1"/>
            <a:endParaRPr lang="pl-PL" sz="1600" dirty="0">
              <a:solidFill>
                <a:schemeClr val="bg1"/>
              </a:solidFill>
            </a:endParaRPr>
          </a:p>
          <a:p>
            <a:pPr lvl="1"/>
            <a:endParaRPr lang="pl-PL" sz="1600" dirty="0">
              <a:solidFill>
                <a:schemeClr val="bg1"/>
              </a:solidFill>
            </a:endParaRPr>
          </a:p>
        </p:txBody>
      </p:sp>
    </p:spTree>
    <p:extLst>
      <p:ext uri="{BB962C8B-B14F-4D97-AF65-F5344CB8AC3E}">
        <p14:creationId xmlns:p14="http://schemas.microsoft.com/office/powerpoint/2010/main" val="3618501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927F89C-CEB9-4242-82CF-78925A096C7B}"/>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094F7E15-C7FD-44AB-939F-479A45B92897}"/>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4C20DFB7-D787-49FB-BF44-6032CD5AEA33}"/>
              </a:ext>
            </a:extLst>
          </p:cNvPr>
          <p:cNvSpPr>
            <a:spLocks noGrp="1"/>
          </p:cNvSpPr>
          <p:nvPr>
            <p:ph type="sldNum" sz="quarter" idx="12"/>
          </p:nvPr>
        </p:nvSpPr>
        <p:spPr/>
        <p:txBody>
          <a:bodyPr/>
          <a:lstStyle/>
          <a:p>
            <a:fld id="{81D2C36F-4504-47C0-B82F-A167342A2754}" type="slidenum">
              <a:rPr lang="en-US" smtClean="0"/>
              <a:t>19</a:t>
            </a:fld>
            <a:endParaRPr lang="en-US"/>
          </a:p>
        </p:txBody>
      </p:sp>
      <p:pic>
        <p:nvPicPr>
          <p:cNvPr id="5" name="Picture 3" descr="Abstrakcyjne tło z cząstką">
            <a:extLst>
              <a:ext uri="{FF2B5EF4-FFF2-40B4-BE49-F238E27FC236}">
                <a16:creationId xmlns:a16="http://schemas.microsoft.com/office/drawing/2014/main" id="{D06EF5A6-40D9-4502-824D-30D84CA29374}"/>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D356430-2201-450E-9025-260B3009DEFE}"/>
              </a:ext>
            </a:extLst>
          </p:cNvPr>
          <p:cNvSpPr txBox="1"/>
          <p:nvPr/>
        </p:nvSpPr>
        <p:spPr>
          <a:xfrm>
            <a:off x="0" y="0"/>
            <a:ext cx="12192000" cy="4832092"/>
          </a:xfrm>
          <a:prstGeom prst="rect">
            <a:avLst/>
          </a:prstGeom>
          <a:noFill/>
        </p:spPr>
        <p:txBody>
          <a:bodyPr wrap="square" rtlCol="0">
            <a:spAutoFit/>
          </a:bodyPr>
          <a:lstStyle/>
          <a:p>
            <a:pPr algn="ctr"/>
            <a:r>
              <a:rPr lang="pl-PL" sz="5400" dirty="0">
                <a:solidFill>
                  <a:schemeClr val="bg1"/>
                </a:solidFill>
              </a:rPr>
              <a:t>IMDS</a:t>
            </a:r>
          </a:p>
          <a:p>
            <a:pPr algn="ctr"/>
            <a:endParaRPr lang="pl-PL" sz="5400" dirty="0">
              <a:solidFill>
                <a:schemeClr val="bg1"/>
              </a:solidFill>
            </a:endParaRPr>
          </a:p>
          <a:p>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METADATA SERVICE </a:t>
            </a:r>
            <a:r>
              <a:rPr lang="pl-PL" sz="2000" dirty="0" err="1">
                <a:solidFill>
                  <a:schemeClr val="bg1"/>
                </a:solidFill>
              </a:rPr>
              <a:t>is</a:t>
            </a:r>
            <a:r>
              <a:rPr lang="pl-PL" sz="2000" dirty="0">
                <a:solidFill>
                  <a:schemeClr val="bg1"/>
                </a:solidFill>
              </a:rPr>
              <a:t> </a:t>
            </a:r>
            <a:r>
              <a:rPr lang="pl-PL" sz="2000" dirty="0" err="1">
                <a:solidFill>
                  <a:schemeClr val="bg1"/>
                </a:solidFill>
              </a:rPr>
              <a:t>responsible</a:t>
            </a:r>
            <a:r>
              <a:rPr lang="pl-PL" sz="2000" dirty="0">
                <a:solidFill>
                  <a:schemeClr val="bg1"/>
                </a:solidFill>
              </a:rPr>
              <a:t> for </a:t>
            </a:r>
            <a:r>
              <a:rPr lang="pl-PL" sz="2000" dirty="0" err="1">
                <a:solidFill>
                  <a:schemeClr val="bg1"/>
                </a:solidFill>
              </a:rPr>
              <a:t>managment</a:t>
            </a:r>
            <a:r>
              <a:rPr lang="pl-PL" sz="2000" dirty="0">
                <a:solidFill>
                  <a:schemeClr val="bg1"/>
                </a:solidFill>
              </a:rPr>
              <a:t> and </a:t>
            </a:r>
            <a:r>
              <a:rPr lang="pl-PL" sz="2000" dirty="0" err="1">
                <a:solidFill>
                  <a:schemeClr val="bg1"/>
                </a:solidFill>
              </a:rPr>
              <a:t>storage</a:t>
            </a:r>
            <a:r>
              <a:rPr lang="pl-PL" sz="2000" dirty="0">
                <a:solidFill>
                  <a:schemeClr val="bg1"/>
                </a:solidFill>
              </a:rPr>
              <a:t> of </a:t>
            </a:r>
            <a:r>
              <a:rPr lang="pl-PL" sz="2000" dirty="0" err="1">
                <a:solidFill>
                  <a:schemeClr val="bg1"/>
                </a:solidFill>
              </a:rPr>
              <a:t>keys</a:t>
            </a:r>
            <a:r>
              <a:rPr lang="pl-PL" sz="2000" dirty="0">
                <a:solidFill>
                  <a:schemeClr val="bg1"/>
                </a:solidFill>
              </a:rPr>
              <a:t>, </a:t>
            </a:r>
            <a:r>
              <a:rPr lang="pl-PL" sz="2000" dirty="0" err="1">
                <a:solidFill>
                  <a:schemeClr val="bg1"/>
                </a:solidFill>
              </a:rPr>
              <a:t>tokens</a:t>
            </a:r>
            <a:r>
              <a:rPr lang="pl-PL" sz="2000" dirty="0">
                <a:solidFill>
                  <a:schemeClr val="bg1"/>
                </a:solidFill>
              </a:rPr>
              <a:t>…</a:t>
            </a:r>
          </a:p>
          <a:p>
            <a:pPr marL="342900" indent="-342900">
              <a:buFont typeface="Arial" panose="020B0604020202020204" pitchFamily="34" charset="0"/>
              <a:buChar char="•"/>
            </a:pPr>
            <a:endParaRPr lang="pl-PL" sz="2000" dirty="0">
              <a:solidFill>
                <a:schemeClr val="bg1"/>
              </a:solidFill>
            </a:endParaRPr>
          </a:p>
          <a:p>
            <a:pPr marL="342900" indent="-342900">
              <a:buFont typeface="Arial" panose="020B0604020202020204" pitchFamily="34" charset="0"/>
              <a:buChar char="•"/>
            </a:pPr>
            <a:r>
              <a:rPr lang="pl-PL" sz="2000" dirty="0" err="1">
                <a:solidFill>
                  <a:schemeClr val="bg1"/>
                </a:solidFill>
              </a:rPr>
              <a:t>Assuming</a:t>
            </a:r>
            <a:r>
              <a:rPr lang="pl-PL" sz="2000" dirty="0">
                <a:solidFill>
                  <a:schemeClr val="bg1"/>
                </a:solidFill>
              </a:rPr>
              <a:t> </a:t>
            </a:r>
            <a:r>
              <a:rPr lang="pl-PL" sz="2000" dirty="0" err="1">
                <a:solidFill>
                  <a:schemeClr val="bg1"/>
                </a:solidFill>
              </a:rPr>
              <a:t>that</a:t>
            </a:r>
            <a:r>
              <a:rPr lang="pl-PL" sz="2000" dirty="0">
                <a:solidFill>
                  <a:schemeClr val="bg1"/>
                </a:solidFill>
              </a:rPr>
              <a:t> we want to restart AWS E2 service, we </a:t>
            </a:r>
            <a:r>
              <a:rPr lang="pl-PL" sz="2000" dirty="0" err="1">
                <a:solidFill>
                  <a:schemeClr val="bg1"/>
                </a:solidFill>
              </a:rPr>
              <a:t>must</a:t>
            </a:r>
            <a:r>
              <a:rPr lang="pl-PL" sz="2000" dirty="0">
                <a:solidFill>
                  <a:schemeClr val="bg1"/>
                </a:solidFill>
              </a:rPr>
              <a:t> </a:t>
            </a:r>
            <a:r>
              <a:rPr lang="pl-PL" sz="2000" dirty="0" err="1">
                <a:solidFill>
                  <a:schemeClr val="bg1"/>
                </a:solidFill>
              </a:rPr>
              <a:t>firstly</a:t>
            </a:r>
            <a:r>
              <a:rPr lang="pl-PL" sz="2000" dirty="0">
                <a:solidFill>
                  <a:schemeClr val="bg1"/>
                </a:solidFill>
              </a:rPr>
              <a:t> </a:t>
            </a:r>
            <a:r>
              <a:rPr lang="pl-PL" sz="2000" dirty="0" err="1">
                <a:solidFill>
                  <a:schemeClr val="bg1"/>
                </a:solidFill>
              </a:rPr>
              <a:t>connect</a:t>
            </a:r>
            <a:r>
              <a:rPr lang="pl-PL" sz="2000" dirty="0">
                <a:solidFill>
                  <a:schemeClr val="bg1"/>
                </a:solidFill>
              </a:rPr>
              <a:t> to INSTANCE METADATA SERVICE</a:t>
            </a:r>
          </a:p>
          <a:p>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METADATA SERVICE </a:t>
            </a:r>
            <a:r>
              <a:rPr lang="pl-PL" sz="2000" dirty="0" err="1">
                <a:solidFill>
                  <a:schemeClr val="bg1"/>
                </a:solidFill>
              </a:rPr>
              <a:t>has</a:t>
            </a:r>
            <a:r>
              <a:rPr lang="pl-PL" sz="2000" dirty="0">
                <a:solidFill>
                  <a:schemeClr val="bg1"/>
                </a:solidFill>
              </a:rPr>
              <a:t> </a:t>
            </a:r>
            <a:r>
              <a:rPr lang="pl-PL" sz="2000" dirty="0" err="1">
                <a:solidFill>
                  <a:schemeClr val="bg1"/>
                </a:solidFill>
              </a:rPr>
              <a:t>got</a:t>
            </a:r>
            <a:r>
              <a:rPr lang="pl-PL" sz="2000" dirty="0">
                <a:solidFill>
                  <a:schemeClr val="bg1"/>
                </a:solidFill>
              </a:rPr>
              <a:t> </a:t>
            </a:r>
            <a:r>
              <a:rPr lang="pl-PL" sz="2000" dirty="0" err="1">
                <a:solidFill>
                  <a:schemeClr val="bg1"/>
                </a:solidFill>
              </a:rPr>
              <a:t>fixed</a:t>
            </a:r>
            <a:r>
              <a:rPr lang="pl-PL" sz="2000" dirty="0">
                <a:solidFill>
                  <a:schemeClr val="bg1"/>
                </a:solidFill>
              </a:rPr>
              <a:t>, </a:t>
            </a:r>
            <a:r>
              <a:rPr lang="pl-PL" sz="2000" dirty="0" err="1">
                <a:solidFill>
                  <a:schemeClr val="bg1"/>
                </a:solidFill>
              </a:rPr>
              <a:t>identical</a:t>
            </a:r>
            <a:r>
              <a:rPr lang="pl-PL" sz="2000" dirty="0">
                <a:solidFill>
                  <a:schemeClr val="bg1"/>
                </a:solidFill>
              </a:rPr>
              <a:t> IP </a:t>
            </a:r>
            <a:r>
              <a:rPr lang="pl-PL" sz="2000" dirty="0" err="1">
                <a:solidFill>
                  <a:schemeClr val="bg1"/>
                </a:solidFill>
              </a:rPr>
              <a:t>address</a:t>
            </a:r>
            <a:r>
              <a:rPr lang="pl-PL" sz="2000" dirty="0">
                <a:solidFill>
                  <a:schemeClr val="bg1"/>
                </a:solidFill>
              </a:rPr>
              <a:t> for </a:t>
            </a:r>
            <a:r>
              <a:rPr lang="pl-PL" sz="2000" dirty="0" err="1">
                <a:solidFill>
                  <a:schemeClr val="bg1"/>
                </a:solidFill>
              </a:rPr>
              <a:t>every</a:t>
            </a:r>
            <a:r>
              <a:rPr lang="pl-PL" sz="2000" dirty="0">
                <a:solidFill>
                  <a:schemeClr val="bg1"/>
                </a:solidFill>
              </a:rPr>
              <a:t> </a:t>
            </a:r>
            <a:r>
              <a:rPr lang="pl-PL" sz="2000" dirty="0" err="1">
                <a:solidFill>
                  <a:schemeClr val="bg1"/>
                </a:solidFill>
              </a:rPr>
              <a:t>instance</a:t>
            </a:r>
            <a:r>
              <a:rPr lang="pl-PL" sz="2000" dirty="0">
                <a:solidFill>
                  <a:schemeClr val="bg1"/>
                </a:solidFill>
              </a:rPr>
              <a:t> – 169.254.169.254</a:t>
            </a:r>
          </a:p>
          <a:p>
            <a:pPr marL="342900" indent="-342900">
              <a:buFont typeface="Arial" panose="020B0604020202020204" pitchFamily="34" charset="0"/>
              <a:buChar char="•"/>
            </a:pPr>
            <a:endParaRPr lang="pl-PL" sz="2000" dirty="0">
              <a:solidFill>
                <a:schemeClr val="bg1"/>
              </a:solidFill>
            </a:endParaRPr>
          </a:p>
          <a:p>
            <a:pPr marL="342900" indent="-342900">
              <a:buFont typeface="Arial" panose="020B0604020202020204" pitchFamily="34" charset="0"/>
              <a:buChar char="•"/>
            </a:pPr>
            <a:r>
              <a:rPr lang="pl-PL" sz="2000" dirty="0" err="1">
                <a:solidFill>
                  <a:schemeClr val="bg1"/>
                </a:solidFill>
              </a:rPr>
              <a:t>Basiclly</a:t>
            </a:r>
            <a:r>
              <a:rPr lang="pl-PL" sz="2000" dirty="0">
                <a:solidFill>
                  <a:schemeClr val="bg1"/>
                </a:solidFill>
              </a:rPr>
              <a:t> METADATA SERVICE </a:t>
            </a:r>
            <a:r>
              <a:rPr lang="pl-PL" sz="2000" dirty="0" err="1">
                <a:solidFill>
                  <a:schemeClr val="bg1"/>
                </a:solidFill>
              </a:rPr>
              <a:t>is</a:t>
            </a:r>
            <a:r>
              <a:rPr lang="pl-PL" sz="2000" dirty="0">
                <a:solidFill>
                  <a:schemeClr val="bg1"/>
                </a:solidFill>
              </a:rPr>
              <a:t> not </a:t>
            </a:r>
            <a:r>
              <a:rPr lang="pl-PL" sz="2000" dirty="0" err="1">
                <a:solidFill>
                  <a:schemeClr val="bg1"/>
                </a:solidFill>
              </a:rPr>
              <a:t>protected</a:t>
            </a:r>
            <a:r>
              <a:rPr lang="pl-PL" sz="2000" dirty="0">
                <a:solidFill>
                  <a:schemeClr val="bg1"/>
                </a:solidFill>
              </a:rPr>
              <a:t> by </a:t>
            </a:r>
            <a:r>
              <a:rPr lang="pl-PL" sz="2000" dirty="0" err="1">
                <a:solidFill>
                  <a:schemeClr val="bg1"/>
                </a:solidFill>
              </a:rPr>
              <a:t>any</a:t>
            </a:r>
            <a:r>
              <a:rPr lang="pl-PL" sz="2000" dirty="0">
                <a:solidFill>
                  <a:schemeClr val="bg1"/>
                </a:solidFill>
              </a:rPr>
              <a:t> </a:t>
            </a:r>
            <a:r>
              <a:rPr lang="pl-PL" sz="2000" dirty="0" err="1">
                <a:solidFill>
                  <a:schemeClr val="bg1"/>
                </a:solidFill>
              </a:rPr>
              <a:t>autethication</a:t>
            </a:r>
            <a:r>
              <a:rPr lang="pl-PL" sz="2000" dirty="0">
                <a:solidFill>
                  <a:schemeClr val="bg1"/>
                </a:solidFill>
              </a:rPr>
              <a:t> </a:t>
            </a:r>
            <a:r>
              <a:rPr lang="pl-PL" sz="2000" dirty="0" err="1">
                <a:solidFill>
                  <a:schemeClr val="bg1"/>
                </a:solidFill>
              </a:rPr>
              <a:t>or</a:t>
            </a:r>
            <a:r>
              <a:rPr lang="pl-PL" sz="2000" dirty="0">
                <a:solidFill>
                  <a:schemeClr val="bg1"/>
                </a:solidFill>
              </a:rPr>
              <a:t> </a:t>
            </a:r>
            <a:r>
              <a:rPr lang="pl-PL" sz="2000" dirty="0" err="1">
                <a:solidFill>
                  <a:schemeClr val="bg1"/>
                </a:solidFill>
              </a:rPr>
              <a:t>crypthography</a:t>
            </a:r>
            <a:r>
              <a:rPr lang="pl-PL" sz="2000" dirty="0">
                <a:solidFill>
                  <a:schemeClr val="bg1"/>
                </a:solidFill>
              </a:rPr>
              <a:t> </a:t>
            </a:r>
            <a:r>
              <a:rPr lang="pl-PL" sz="2000" dirty="0" err="1">
                <a:solidFill>
                  <a:schemeClr val="bg1"/>
                </a:solidFill>
              </a:rPr>
              <a:t>method</a:t>
            </a:r>
            <a:endParaRPr lang="pl-PL" sz="2000" dirty="0">
              <a:solidFill>
                <a:schemeClr val="bg1"/>
              </a:solidFill>
            </a:endParaRPr>
          </a:p>
          <a:p>
            <a:pPr marL="342900" indent="-342900">
              <a:buFont typeface="Arial" panose="020B0604020202020204" pitchFamily="34" charset="0"/>
              <a:buChar char="•"/>
            </a:pPr>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INSTANCE METADATA SERVICE </a:t>
            </a:r>
            <a:r>
              <a:rPr lang="pl-PL" sz="2000" dirty="0" err="1">
                <a:solidFill>
                  <a:schemeClr val="bg1"/>
                </a:solidFill>
              </a:rPr>
              <a:t>is</a:t>
            </a:r>
            <a:r>
              <a:rPr lang="pl-PL" sz="2000" dirty="0">
                <a:solidFill>
                  <a:schemeClr val="bg1"/>
                </a:solidFill>
              </a:rPr>
              <a:t> </a:t>
            </a:r>
            <a:r>
              <a:rPr lang="pl-PL" sz="2000" dirty="0" err="1">
                <a:solidFill>
                  <a:schemeClr val="bg1"/>
                </a:solidFill>
              </a:rPr>
              <a:t>accesible</a:t>
            </a:r>
            <a:r>
              <a:rPr lang="pl-PL" sz="2000" dirty="0">
                <a:solidFill>
                  <a:schemeClr val="bg1"/>
                </a:solidFill>
              </a:rPr>
              <a:t> </a:t>
            </a:r>
            <a:r>
              <a:rPr lang="pl-PL" sz="2000" dirty="0" err="1">
                <a:solidFill>
                  <a:schemeClr val="bg1"/>
                </a:solidFill>
              </a:rPr>
              <a:t>only</a:t>
            </a:r>
            <a:r>
              <a:rPr lang="pl-PL" sz="2000" dirty="0">
                <a:solidFill>
                  <a:schemeClr val="bg1"/>
                </a:solidFill>
              </a:rPr>
              <a:t> from </a:t>
            </a:r>
            <a:r>
              <a:rPr lang="pl-PL" sz="2000" dirty="0" err="1">
                <a:solidFill>
                  <a:schemeClr val="bg1"/>
                </a:solidFill>
              </a:rPr>
              <a:t>within</a:t>
            </a:r>
            <a:r>
              <a:rPr lang="pl-PL" sz="2000" dirty="0">
                <a:solidFill>
                  <a:schemeClr val="bg1"/>
                </a:solidFill>
              </a:rPr>
              <a:t> </a:t>
            </a:r>
            <a:r>
              <a:rPr lang="pl-PL" sz="2000" dirty="0" err="1">
                <a:solidFill>
                  <a:schemeClr val="bg1"/>
                </a:solidFill>
              </a:rPr>
              <a:t>instance</a:t>
            </a:r>
            <a:r>
              <a:rPr lang="pl-PL" sz="2000" dirty="0">
                <a:solidFill>
                  <a:schemeClr val="bg1"/>
                </a:solidFill>
              </a:rPr>
              <a:t> </a:t>
            </a:r>
            <a:r>
              <a:rPr lang="pl-PL" sz="2000" dirty="0" err="1">
                <a:solidFill>
                  <a:schemeClr val="bg1"/>
                </a:solidFill>
              </a:rPr>
              <a:t>itself</a:t>
            </a:r>
            <a:endParaRPr lang="pl-PL" sz="2000" dirty="0">
              <a:solidFill>
                <a:schemeClr val="bg1"/>
              </a:solidFill>
            </a:endParaRPr>
          </a:p>
        </p:txBody>
      </p:sp>
    </p:spTree>
    <p:extLst>
      <p:ext uri="{BB962C8B-B14F-4D97-AF65-F5344CB8AC3E}">
        <p14:creationId xmlns:p14="http://schemas.microsoft.com/office/powerpoint/2010/main" val="110092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E10B897-5091-4177-9138-FF6D76FFEF16}"/>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082085A-64F7-43E9-B51C-9DD20180C1C6}"/>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0BF4E86D-A6E5-427F-9BE3-50A93E2A3A25}"/>
              </a:ext>
            </a:extLst>
          </p:cNvPr>
          <p:cNvSpPr>
            <a:spLocks noGrp="1"/>
          </p:cNvSpPr>
          <p:nvPr>
            <p:ph type="sldNum" sz="quarter" idx="12"/>
          </p:nvPr>
        </p:nvSpPr>
        <p:spPr/>
        <p:txBody>
          <a:bodyPr/>
          <a:lstStyle/>
          <a:p>
            <a:fld id="{81D2C36F-4504-47C0-B82F-A167342A2754}" type="slidenum">
              <a:rPr lang="en-US" smtClean="0"/>
              <a:t>2</a:t>
            </a:fld>
            <a:endParaRPr lang="en-US"/>
          </a:p>
        </p:txBody>
      </p:sp>
      <p:pic>
        <p:nvPicPr>
          <p:cNvPr id="5" name="Picture 3" descr="Abstrakcyjne tło z cząstką">
            <a:extLst>
              <a:ext uri="{FF2B5EF4-FFF2-40B4-BE49-F238E27FC236}">
                <a16:creationId xmlns:a16="http://schemas.microsoft.com/office/drawing/2014/main" id="{9C838322-D5F7-4ECE-A37C-1BCC0B68EF9E}"/>
              </a:ext>
            </a:extLst>
          </p:cNvPr>
          <p:cNvPicPr>
            <a:picLocks noChangeAspect="1"/>
          </p:cNvPicPr>
          <p:nvPr/>
        </p:nvPicPr>
        <p:blipFill rotWithShape="1">
          <a:blip r:embed="rId2"/>
          <a:srcRect/>
          <a:stretch/>
        </p:blipFill>
        <p:spPr>
          <a:xfrm>
            <a:off x="-21" y="-2"/>
            <a:ext cx="12191979" cy="6857989"/>
          </a:xfrm>
          <a:prstGeom prst="rect">
            <a:avLst/>
          </a:prstGeom>
        </p:spPr>
      </p:pic>
      <p:pic>
        <p:nvPicPr>
          <p:cNvPr id="6" name="Obraz 5">
            <a:extLst>
              <a:ext uri="{FF2B5EF4-FFF2-40B4-BE49-F238E27FC236}">
                <a16:creationId xmlns:a16="http://schemas.microsoft.com/office/drawing/2014/main" id="{8245A084-1B9D-440E-B7AF-9047C37D28CF}"/>
              </a:ext>
            </a:extLst>
          </p:cNvPr>
          <p:cNvPicPr>
            <a:picLocks noChangeAspect="1"/>
          </p:cNvPicPr>
          <p:nvPr/>
        </p:nvPicPr>
        <p:blipFill>
          <a:blip r:embed="rId3"/>
          <a:stretch>
            <a:fillRect/>
          </a:stretch>
        </p:blipFill>
        <p:spPr>
          <a:xfrm>
            <a:off x="2212267" y="1658924"/>
            <a:ext cx="7767401" cy="5199063"/>
          </a:xfrm>
          <a:prstGeom prst="rect">
            <a:avLst/>
          </a:prstGeom>
        </p:spPr>
      </p:pic>
      <p:sp>
        <p:nvSpPr>
          <p:cNvPr id="7" name="pole tekstowe 6">
            <a:extLst>
              <a:ext uri="{FF2B5EF4-FFF2-40B4-BE49-F238E27FC236}">
                <a16:creationId xmlns:a16="http://schemas.microsoft.com/office/drawing/2014/main" id="{F7F46DFC-555F-4AAE-9528-722EB3B965F4}"/>
              </a:ext>
            </a:extLst>
          </p:cNvPr>
          <p:cNvSpPr txBox="1"/>
          <p:nvPr/>
        </p:nvSpPr>
        <p:spPr>
          <a:xfrm>
            <a:off x="-188007" y="0"/>
            <a:ext cx="12192000" cy="1138773"/>
          </a:xfrm>
          <a:prstGeom prst="rect">
            <a:avLst/>
          </a:prstGeom>
          <a:noFill/>
        </p:spPr>
        <p:txBody>
          <a:bodyPr wrap="square" rtlCol="0">
            <a:spAutoFit/>
          </a:bodyPr>
          <a:lstStyle/>
          <a:p>
            <a:pPr algn="ctr"/>
            <a:r>
              <a:rPr lang="pl-PL" sz="4400" dirty="0">
                <a:solidFill>
                  <a:schemeClr val="bg1"/>
                </a:solidFill>
                <a:latin typeface="Algerian" panose="04020705040A02060702" pitchFamily="82" charset="0"/>
              </a:rPr>
              <a:t>RANKINGS</a:t>
            </a:r>
          </a:p>
          <a:p>
            <a:pPr algn="ctr"/>
            <a:r>
              <a:rPr lang="pl-PL" sz="2400" dirty="0">
                <a:solidFill>
                  <a:schemeClr val="bg1"/>
                </a:solidFill>
                <a:latin typeface="Algerian" panose="04020705040A02060702" pitchFamily="82" charset="0"/>
                <a:hlinkClick r:id="rId4"/>
              </a:rPr>
              <a:t>https://cwe.mitre.org/top25/archive/2021/2021_cwe_top25.html</a:t>
            </a:r>
            <a:r>
              <a:rPr lang="pl-PL" sz="2400" dirty="0">
                <a:solidFill>
                  <a:schemeClr val="bg1"/>
                </a:solidFill>
                <a:latin typeface="Algerian" panose="04020705040A02060702" pitchFamily="82" charset="0"/>
              </a:rPr>
              <a:t> </a:t>
            </a:r>
          </a:p>
        </p:txBody>
      </p:sp>
    </p:spTree>
    <p:extLst>
      <p:ext uri="{BB962C8B-B14F-4D97-AF65-F5344CB8AC3E}">
        <p14:creationId xmlns:p14="http://schemas.microsoft.com/office/powerpoint/2010/main" val="320994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20</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31C3B960-7361-4CD0-921C-9AA890BDE3CB}"/>
              </a:ext>
            </a:extLst>
          </p:cNvPr>
          <p:cNvSpPr txBox="1"/>
          <p:nvPr/>
        </p:nvSpPr>
        <p:spPr>
          <a:xfrm>
            <a:off x="21" y="88400"/>
            <a:ext cx="12191979" cy="5447645"/>
          </a:xfrm>
          <a:prstGeom prst="rect">
            <a:avLst/>
          </a:prstGeom>
          <a:noFill/>
        </p:spPr>
        <p:txBody>
          <a:bodyPr wrap="square">
            <a:spAutoFit/>
          </a:bodyPr>
          <a:lstStyle/>
          <a:p>
            <a:pPr algn="ctr"/>
            <a:r>
              <a:rPr lang="pl-PL" sz="5400" dirty="0">
                <a:solidFill>
                  <a:schemeClr val="bg1"/>
                </a:solidFill>
              </a:rPr>
              <a:t>IMDS</a:t>
            </a:r>
          </a:p>
          <a:p>
            <a:pPr algn="ctr"/>
            <a:endParaRPr lang="pl-PL" sz="5400" dirty="0">
              <a:solidFill>
                <a:schemeClr val="bg1"/>
              </a:solidFill>
            </a:endParaRPr>
          </a:p>
          <a:p>
            <a:pPr marL="342900" indent="-342900">
              <a:buFont typeface="Arial" panose="020B0604020202020204" pitchFamily="34" charset="0"/>
              <a:buChar char="•"/>
            </a:pPr>
            <a:r>
              <a:rPr lang="pl-PL" sz="2400" dirty="0" err="1">
                <a:solidFill>
                  <a:schemeClr val="bg1"/>
                </a:solidFill>
              </a:rPr>
              <a:t>Any</a:t>
            </a:r>
            <a:r>
              <a:rPr lang="pl-PL" sz="2400" dirty="0">
                <a:solidFill>
                  <a:schemeClr val="bg1"/>
                </a:solidFill>
              </a:rPr>
              <a:t> </a:t>
            </a:r>
            <a:r>
              <a:rPr lang="pl-PL" sz="2400" dirty="0" err="1">
                <a:solidFill>
                  <a:schemeClr val="bg1"/>
                </a:solidFill>
              </a:rPr>
              <a:t>problems</a:t>
            </a:r>
            <a:r>
              <a:rPr lang="pl-PL" sz="2400" dirty="0">
                <a:solidFill>
                  <a:schemeClr val="bg1"/>
                </a:solidFill>
              </a:rPr>
              <a:t>? SSRF</a:t>
            </a: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dirty="0">
                <a:solidFill>
                  <a:schemeClr val="bg1"/>
                </a:solidFill>
              </a:rPr>
              <a:t>How to ? </a:t>
            </a:r>
          </a:p>
          <a:p>
            <a:pPr marL="342900" indent="-342900">
              <a:buFont typeface="Arial" panose="020B0604020202020204" pitchFamily="34" charset="0"/>
              <a:buChar char="•"/>
            </a:pPr>
            <a:endParaRPr lang="pl-PL" sz="2400" dirty="0">
              <a:solidFill>
                <a:schemeClr val="bg1"/>
              </a:solidFill>
            </a:endParaRPr>
          </a:p>
          <a:p>
            <a:r>
              <a:rPr lang="pl-PL" sz="2400" dirty="0">
                <a:solidFill>
                  <a:schemeClr val="bg1"/>
                </a:solidFill>
              </a:rPr>
              <a:t>0. For </a:t>
            </a:r>
            <a:r>
              <a:rPr lang="pl-PL" sz="2400" dirty="0" err="1">
                <a:solidFill>
                  <a:schemeClr val="bg1"/>
                </a:solidFill>
              </a:rPr>
              <a:t>example</a:t>
            </a:r>
            <a:r>
              <a:rPr lang="pl-PL" sz="2400" dirty="0">
                <a:solidFill>
                  <a:schemeClr val="bg1"/>
                </a:solidFill>
              </a:rPr>
              <a:t> </a:t>
            </a:r>
            <a:r>
              <a:rPr lang="pl-PL" sz="2400" dirty="0" err="1">
                <a:solidFill>
                  <a:schemeClr val="bg1"/>
                </a:solidFill>
              </a:rPr>
              <a:t>simple</a:t>
            </a:r>
            <a:r>
              <a:rPr lang="pl-PL" sz="2400" dirty="0">
                <a:solidFill>
                  <a:schemeClr val="bg1"/>
                </a:solidFill>
              </a:rPr>
              <a:t> web </a:t>
            </a:r>
            <a:r>
              <a:rPr lang="pl-PL" sz="2400" dirty="0" err="1">
                <a:solidFill>
                  <a:schemeClr val="bg1"/>
                </a:solidFill>
              </a:rPr>
              <a:t>server</a:t>
            </a:r>
            <a:r>
              <a:rPr lang="pl-PL" sz="2400" dirty="0">
                <a:solidFill>
                  <a:schemeClr val="bg1"/>
                </a:solidFill>
              </a:rPr>
              <a:t> </a:t>
            </a:r>
            <a:r>
              <a:rPr lang="pl-PL" sz="2400" dirty="0" err="1">
                <a:solidFill>
                  <a:schemeClr val="bg1"/>
                </a:solidFill>
              </a:rPr>
              <a:t>running</a:t>
            </a:r>
            <a:r>
              <a:rPr lang="pl-PL" sz="2400" dirty="0">
                <a:solidFill>
                  <a:schemeClr val="bg1"/>
                </a:solidFill>
              </a:rPr>
              <a:t> on the EC2 </a:t>
            </a:r>
            <a:r>
              <a:rPr lang="pl-PL" sz="2400" dirty="0" err="1">
                <a:solidFill>
                  <a:schemeClr val="bg1"/>
                </a:solidFill>
              </a:rPr>
              <a:t>instance</a:t>
            </a:r>
            <a:r>
              <a:rPr lang="pl-PL" sz="2400" dirty="0">
                <a:solidFill>
                  <a:schemeClr val="bg1"/>
                </a:solidFill>
              </a:rPr>
              <a:t> </a:t>
            </a:r>
            <a:r>
              <a:rPr lang="pl-PL" sz="2400" dirty="0" err="1">
                <a:solidFill>
                  <a:schemeClr val="bg1"/>
                </a:solidFill>
              </a:rPr>
              <a:t>which</a:t>
            </a:r>
            <a:r>
              <a:rPr lang="pl-PL" sz="2400" dirty="0">
                <a:solidFill>
                  <a:schemeClr val="bg1"/>
                </a:solidFill>
              </a:rPr>
              <a:t> </a:t>
            </a:r>
            <a:r>
              <a:rPr lang="pl-PL" sz="2400" dirty="0" err="1">
                <a:solidFill>
                  <a:schemeClr val="bg1"/>
                </a:solidFill>
              </a:rPr>
              <a:t>is</a:t>
            </a:r>
            <a:r>
              <a:rPr lang="pl-PL" sz="2400" dirty="0">
                <a:solidFill>
                  <a:schemeClr val="bg1"/>
                </a:solidFill>
              </a:rPr>
              <a:t> </a:t>
            </a:r>
            <a:r>
              <a:rPr lang="pl-PL" sz="2400" dirty="0" err="1">
                <a:solidFill>
                  <a:schemeClr val="bg1"/>
                </a:solidFill>
              </a:rPr>
              <a:t>able</a:t>
            </a:r>
            <a:r>
              <a:rPr lang="pl-PL" sz="2400" dirty="0">
                <a:solidFill>
                  <a:schemeClr val="bg1"/>
                </a:solidFill>
              </a:rPr>
              <a:t> to </a:t>
            </a:r>
            <a:r>
              <a:rPr lang="pl-PL" sz="2400" dirty="0" err="1">
                <a:solidFill>
                  <a:schemeClr val="bg1"/>
                </a:solidFill>
              </a:rPr>
              <a:t>make</a:t>
            </a:r>
            <a:r>
              <a:rPr lang="pl-PL" sz="2400" dirty="0">
                <a:solidFill>
                  <a:schemeClr val="bg1"/>
                </a:solidFill>
              </a:rPr>
              <a:t> </a:t>
            </a:r>
            <a:r>
              <a:rPr lang="pl-PL" sz="2400" dirty="0" err="1">
                <a:solidFill>
                  <a:schemeClr val="bg1"/>
                </a:solidFill>
              </a:rPr>
              <a:t>get</a:t>
            </a:r>
            <a:r>
              <a:rPr lang="pl-PL" sz="2400" dirty="0">
                <a:solidFill>
                  <a:schemeClr val="bg1"/>
                </a:solidFill>
              </a:rPr>
              <a:t> </a:t>
            </a:r>
            <a:r>
              <a:rPr lang="pl-PL" sz="2400" dirty="0" err="1">
                <a:solidFill>
                  <a:schemeClr val="bg1"/>
                </a:solidFill>
              </a:rPr>
              <a:t>request</a:t>
            </a:r>
            <a:r>
              <a:rPr lang="pl-PL" sz="2400" dirty="0">
                <a:solidFill>
                  <a:schemeClr val="bg1"/>
                </a:solidFill>
              </a:rPr>
              <a:t> to </a:t>
            </a:r>
            <a:r>
              <a:rPr lang="pl-PL" sz="2400" dirty="0" err="1">
                <a:solidFill>
                  <a:schemeClr val="bg1"/>
                </a:solidFill>
              </a:rPr>
              <a:t>any</a:t>
            </a:r>
            <a:r>
              <a:rPr lang="pl-PL" sz="2400" dirty="0">
                <a:solidFill>
                  <a:schemeClr val="bg1"/>
                </a:solidFill>
              </a:rPr>
              <a:t> </a:t>
            </a:r>
            <a:r>
              <a:rPr lang="pl-PL" sz="2400" dirty="0" err="1">
                <a:solidFill>
                  <a:schemeClr val="bg1"/>
                </a:solidFill>
              </a:rPr>
              <a:t>address</a:t>
            </a:r>
            <a:r>
              <a:rPr lang="pl-PL" sz="2400" dirty="0">
                <a:solidFill>
                  <a:schemeClr val="bg1"/>
                </a:solidFill>
              </a:rPr>
              <a:t>.</a:t>
            </a:r>
          </a:p>
          <a:p>
            <a:r>
              <a:rPr lang="pl-PL" sz="2400" dirty="0">
                <a:solidFill>
                  <a:schemeClr val="bg1"/>
                </a:solidFill>
              </a:rPr>
              <a:t>1. </a:t>
            </a:r>
            <a:r>
              <a:rPr lang="pl-PL" sz="2400" dirty="0" err="1">
                <a:solidFill>
                  <a:schemeClr val="bg1"/>
                </a:solidFill>
              </a:rPr>
              <a:t>Request</a:t>
            </a:r>
            <a:r>
              <a:rPr lang="pl-PL" sz="2400" dirty="0">
                <a:solidFill>
                  <a:schemeClr val="bg1"/>
                </a:solidFill>
              </a:rPr>
              <a:t> to </a:t>
            </a:r>
            <a:r>
              <a:rPr lang="pl-PL" sz="2400" dirty="0">
                <a:solidFill>
                  <a:schemeClr val="bg1"/>
                </a:solidFill>
                <a:hlinkClick r:id="rId3"/>
              </a:rPr>
              <a:t>http://169.254.169.254/latest/meta-data/iam/security-credentials/</a:t>
            </a:r>
            <a:endParaRPr lang="pl-PL" sz="2400" dirty="0">
              <a:solidFill>
                <a:schemeClr val="bg1"/>
              </a:solidFill>
            </a:endParaRPr>
          </a:p>
          <a:p>
            <a:r>
              <a:rPr lang="pl-PL" sz="2400" dirty="0">
                <a:solidFill>
                  <a:schemeClr val="bg1"/>
                </a:solidFill>
              </a:rPr>
              <a:t>2. </a:t>
            </a:r>
            <a:r>
              <a:rPr lang="pl-PL" sz="2400" dirty="0" err="1">
                <a:solidFill>
                  <a:schemeClr val="bg1"/>
                </a:solidFill>
              </a:rPr>
              <a:t>Request</a:t>
            </a:r>
            <a:r>
              <a:rPr lang="pl-PL" sz="2400" dirty="0">
                <a:solidFill>
                  <a:schemeClr val="bg1"/>
                </a:solidFill>
              </a:rPr>
              <a:t> to </a:t>
            </a:r>
            <a:r>
              <a:rPr lang="pl-PL" sz="2400" dirty="0">
                <a:solidFill>
                  <a:schemeClr val="bg1"/>
                </a:solidFill>
                <a:hlinkClick r:id="rId4"/>
              </a:rPr>
              <a:t>http://169.254.169.254/latest/meta-data/iam/security-credentials/*iam</a:t>
            </a:r>
            <a:r>
              <a:rPr lang="pl-PL" sz="2400" dirty="0">
                <a:solidFill>
                  <a:schemeClr val="bg1"/>
                </a:solidFill>
              </a:rPr>
              <a:t> role from 1.*/</a:t>
            </a:r>
          </a:p>
          <a:p>
            <a:r>
              <a:rPr lang="pl-PL" sz="2400" dirty="0">
                <a:solidFill>
                  <a:schemeClr val="bg1"/>
                </a:solidFill>
              </a:rPr>
              <a:t>3. Security </a:t>
            </a:r>
            <a:r>
              <a:rPr lang="pl-PL" sz="2400" dirty="0" err="1">
                <a:solidFill>
                  <a:schemeClr val="bg1"/>
                </a:solidFill>
              </a:rPr>
              <a:t>credentials</a:t>
            </a:r>
            <a:r>
              <a:rPr lang="pl-PL" sz="2400" dirty="0">
                <a:solidFill>
                  <a:schemeClr val="bg1"/>
                </a:solidFill>
              </a:rPr>
              <a:t> </a:t>
            </a:r>
            <a:r>
              <a:rPr lang="pl-PL" sz="2400" dirty="0" err="1">
                <a:solidFill>
                  <a:schemeClr val="bg1"/>
                </a:solidFill>
              </a:rPr>
              <a:t>are</a:t>
            </a:r>
            <a:r>
              <a:rPr lang="pl-PL" sz="2400" dirty="0">
                <a:solidFill>
                  <a:schemeClr val="bg1"/>
                </a:solidFill>
              </a:rPr>
              <a:t> </a:t>
            </a:r>
            <a:r>
              <a:rPr lang="pl-PL" sz="2400" dirty="0" err="1">
                <a:solidFill>
                  <a:schemeClr val="bg1"/>
                </a:solidFill>
              </a:rPr>
              <a:t>ours</a:t>
            </a:r>
            <a:r>
              <a:rPr lang="pl-PL" sz="2400" dirty="0">
                <a:solidFill>
                  <a:schemeClr val="bg1"/>
                </a:solidFill>
              </a:rPr>
              <a:t> </a:t>
            </a:r>
            <a:r>
              <a:rPr lang="pl-PL" sz="2400" dirty="0">
                <a:solidFill>
                  <a:schemeClr val="bg1"/>
                </a:solidFill>
                <a:sym typeface="Wingdings" panose="05000000000000000000" pitchFamily="2" charset="2"/>
              </a:rPr>
              <a:t>;)</a:t>
            </a:r>
          </a:p>
          <a:p>
            <a:endParaRPr lang="pl-PL" sz="2400" dirty="0">
              <a:solidFill>
                <a:schemeClr val="bg1"/>
              </a:solidFill>
            </a:endParaRPr>
          </a:p>
        </p:txBody>
      </p:sp>
    </p:spTree>
    <p:extLst>
      <p:ext uri="{BB962C8B-B14F-4D97-AF65-F5344CB8AC3E}">
        <p14:creationId xmlns:p14="http://schemas.microsoft.com/office/powerpoint/2010/main" val="177826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21</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31C3B960-7361-4CD0-921C-9AA890BDE3CB}"/>
              </a:ext>
            </a:extLst>
          </p:cNvPr>
          <p:cNvSpPr txBox="1"/>
          <p:nvPr/>
        </p:nvSpPr>
        <p:spPr>
          <a:xfrm>
            <a:off x="21" y="88400"/>
            <a:ext cx="12191979" cy="4431983"/>
          </a:xfrm>
          <a:prstGeom prst="rect">
            <a:avLst/>
          </a:prstGeom>
          <a:noFill/>
        </p:spPr>
        <p:txBody>
          <a:bodyPr wrap="square">
            <a:spAutoFit/>
          </a:bodyPr>
          <a:lstStyle/>
          <a:p>
            <a:pPr algn="ctr"/>
            <a:r>
              <a:rPr lang="pl-PL" sz="5400" dirty="0">
                <a:solidFill>
                  <a:schemeClr val="bg1"/>
                </a:solidFill>
              </a:rPr>
              <a:t>IMDS</a:t>
            </a:r>
          </a:p>
          <a:p>
            <a:pPr algn="ctr"/>
            <a:endParaRPr lang="pl-PL" sz="5400" dirty="0">
              <a:solidFill>
                <a:schemeClr val="bg1"/>
              </a:solidFill>
            </a:endParaRPr>
          </a:p>
          <a:p>
            <a:pPr algn="ctr"/>
            <a:endParaRPr lang="pl-PL" sz="5400" dirty="0">
              <a:solidFill>
                <a:schemeClr val="bg1"/>
              </a:solidFill>
            </a:endParaRPr>
          </a:p>
          <a:p>
            <a:pPr marL="342900" indent="-342900">
              <a:buFont typeface="Arial" panose="020B0604020202020204" pitchFamily="34" charset="0"/>
              <a:buChar char="•"/>
            </a:pPr>
            <a:r>
              <a:rPr lang="pl-PL" sz="2400" dirty="0" err="1">
                <a:solidFill>
                  <a:schemeClr val="bg1"/>
                </a:solidFill>
              </a:rPr>
              <a:t>Any</a:t>
            </a:r>
            <a:r>
              <a:rPr lang="pl-PL" sz="2400" dirty="0">
                <a:solidFill>
                  <a:schemeClr val="bg1"/>
                </a:solidFill>
              </a:rPr>
              <a:t> idea for </a:t>
            </a:r>
            <a:r>
              <a:rPr lang="pl-PL" sz="2400" dirty="0" err="1">
                <a:solidFill>
                  <a:schemeClr val="bg1"/>
                </a:solidFill>
              </a:rPr>
              <a:t>solution</a:t>
            </a:r>
            <a:r>
              <a:rPr lang="pl-PL" sz="2400" dirty="0">
                <a:solidFill>
                  <a:schemeClr val="bg1"/>
                </a:solidFill>
              </a:rPr>
              <a:t>?</a:t>
            </a:r>
          </a:p>
          <a:p>
            <a:endParaRPr lang="pl-PL" sz="2400" dirty="0">
              <a:solidFill>
                <a:schemeClr val="bg1"/>
              </a:solidFill>
            </a:endParaRPr>
          </a:p>
          <a:p>
            <a:r>
              <a:rPr lang="pl-PL" sz="2400" dirty="0">
                <a:solidFill>
                  <a:schemeClr val="bg1"/>
                </a:solidFill>
              </a:rPr>
              <a:t>	1. Limit </a:t>
            </a:r>
            <a:r>
              <a:rPr lang="pl-PL" sz="2400" dirty="0" err="1">
                <a:solidFill>
                  <a:schemeClr val="bg1"/>
                </a:solidFill>
              </a:rPr>
              <a:t>access</a:t>
            </a:r>
            <a:r>
              <a:rPr lang="pl-PL" sz="2400" dirty="0">
                <a:solidFill>
                  <a:schemeClr val="bg1"/>
                </a:solidFill>
              </a:rPr>
              <a:t> to IMDS (</a:t>
            </a:r>
            <a:r>
              <a:rPr lang="pl-PL" sz="2400" dirty="0" err="1">
                <a:solidFill>
                  <a:schemeClr val="bg1"/>
                </a:solidFill>
              </a:rPr>
              <a:t>if</a:t>
            </a:r>
            <a:r>
              <a:rPr lang="pl-PL" sz="2400" dirty="0">
                <a:solidFill>
                  <a:schemeClr val="bg1"/>
                </a:solidFill>
              </a:rPr>
              <a:t> not in </a:t>
            </a:r>
            <a:r>
              <a:rPr lang="pl-PL" sz="2400" dirty="0" err="1">
                <a:solidFill>
                  <a:schemeClr val="bg1"/>
                </a:solidFill>
              </a:rPr>
              <a:t>use</a:t>
            </a:r>
            <a:r>
              <a:rPr lang="pl-PL" sz="2400" dirty="0">
                <a:solidFill>
                  <a:schemeClr val="bg1"/>
                </a:solidFill>
              </a:rPr>
              <a:t> -&gt; </a:t>
            </a:r>
            <a:r>
              <a:rPr lang="pl-PL" sz="2400" dirty="0" err="1">
                <a:solidFill>
                  <a:schemeClr val="bg1"/>
                </a:solidFill>
              </a:rPr>
              <a:t>turn</a:t>
            </a:r>
            <a:r>
              <a:rPr lang="pl-PL" sz="2400" dirty="0">
                <a:solidFill>
                  <a:schemeClr val="bg1"/>
                </a:solidFill>
              </a:rPr>
              <a:t> </a:t>
            </a:r>
            <a:r>
              <a:rPr lang="pl-PL" sz="2400" dirty="0" err="1">
                <a:solidFill>
                  <a:schemeClr val="bg1"/>
                </a:solidFill>
              </a:rPr>
              <a:t>it</a:t>
            </a:r>
            <a:r>
              <a:rPr lang="pl-PL" sz="2400" dirty="0">
                <a:solidFill>
                  <a:schemeClr val="bg1"/>
                </a:solidFill>
              </a:rPr>
              <a:t> off)</a:t>
            </a:r>
          </a:p>
          <a:p>
            <a:r>
              <a:rPr lang="pl-PL" sz="2400" dirty="0">
                <a:solidFill>
                  <a:schemeClr val="bg1"/>
                </a:solidFill>
              </a:rPr>
              <a:t>	2. Lock down IMDS to </a:t>
            </a:r>
            <a:r>
              <a:rPr lang="pl-PL" sz="2400" dirty="0" err="1">
                <a:solidFill>
                  <a:schemeClr val="bg1"/>
                </a:solidFill>
              </a:rPr>
              <a:t>specyfic</a:t>
            </a:r>
            <a:r>
              <a:rPr lang="pl-PL" sz="2400" dirty="0">
                <a:solidFill>
                  <a:schemeClr val="bg1"/>
                </a:solidFill>
              </a:rPr>
              <a:t> </a:t>
            </a:r>
            <a:r>
              <a:rPr lang="pl-PL" sz="2400" dirty="0" err="1">
                <a:solidFill>
                  <a:schemeClr val="bg1"/>
                </a:solidFill>
              </a:rPr>
              <a:t>user</a:t>
            </a:r>
            <a:r>
              <a:rPr lang="pl-PL" sz="2400" dirty="0">
                <a:solidFill>
                  <a:schemeClr val="bg1"/>
                </a:solidFill>
              </a:rPr>
              <a:t> (ex. </a:t>
            </a:r>
            <a:r>
              <a:rPr lang="pl-PL" sz="2400" dirty="0" err="1">
                <a:solidFill>
                  <a:schemeClr val="bg1"/>
                </a:solidFill>
              </a:rPr>
              <a:t>root</a:t>
            </a:r>
            <a:r>
              <a:rPr lang="pl-PL" sz="2400" dirty="0">
                <a:solidFill>
                  <a:schemeClr val="bg1"/>
                </a:solidFill>
              </a:rPr>
              <a:t>)</a:t>
            </a:r>
          </a:p>
          <a:p>
            <a:r>
              <a:rPr lang="pl-PL" sz="2400" dirty="0">
                <a:solidFill>
                  <a:schemeClr val="bg1"/>
                </a:solidFill>
              </a:rPr>
              <a:t>	3. </a:t>
            </a:r>
            <a:r>
              <a:rPr lang="pl-PL" sz="2400" dirty="0" err="1">
                <a:solidFill>
                  <a:schemeClr val="bg1"/>
                </a:solidFill>
              </a:rPr>
              <a:t>Validation</a:t>
            </a:r>
            <a:r>
              <a:rPr lang="pl-PL" sz="2400" dirty="0">
                <a:solidFill>
                  <a:schemeClr val="bg1"/>
                </a:solidFill>
              </a:rPr>
              <a:t> of </a:t>
            </a:r>
            <a:r>
              <a:rPr lang="pl-PL" sz="2400" dirty="0" err="1">
                <a:solidFill>
                  <a:schemeClr val="bg1"/>
                </a:solidFill>
              </a:rPr>
              <a:t>addresses</a:t>
            </a:r>
            <a:r>
              <a:rPr lang="pl-PL" sz="2400" dirty="0">
                <a:solidFill>
                  <a:schemeClr val="bg1"/>
                </a:solidFill>
              </a:rPr>
              <a:t> and </a:t>
            </a:r>
            <a:r>
              <a:rPr lang="pl-PL" sz="2400" dirty="0" err="1">
                <a:solidFill>
                  <a:schemeClr val="bg1"/>
                </a:solidFill>
              </a:rPr>
              <a:t>discarding</a:t>
            </a:r>
            <a:r>
              <a:rPr lang="pl-PL" sz="2400" dirty="0">
                <a:solidFill>
                  <a:schemeClr val="bg1"/>
                </a:solidFill>
              </a:rPr>
              <a:t> 169.254.169.254 – </a:t>
            </a:r>
            <a:r>
              <a:rPr lang="pl-PL" sz="2400" dirty="0" err="1">
                <a:solidFill>
                  <a:schemeClr val="bg1"/>
                </a:solidFill>
              </a:rPr>
              <a:t>very</a:t>
            </a:r>
            <a:r>
              <a:rPr lang="pl-PL" sz="2400" dirty="0">
                <a:solidFill>
                  <a:schemeClr val="bg1"/>
                </a:solidFill>
              </a:rPr>
              <a:t> </a:t>
            </a:r>
            <a:r>
              <a:rPr lang="pl-PL" sz="2400" dirty="0" err="1">
                <a:solidFill>
                  <a:schemeClr val="bg1"/>
                </a:solidFill>
              </a:rPr>
              <a:t>difficult</a:t>
            </a:r>
            <a:r>
              <a:rPr lang="pl-PL" sz="2400" dirty="0">
                <a:solidFill>
                  <a:schemeClr val="bg1"/>
                </a:solidFill>
              </a:rPr>
              <a:t> to </a:t>
            </a:r>
            <a:r>
              <a:rPr lang="pl-PL" sz="2400" dirty="0" err="1">
                <a:solidFill>
                  <a:schemeClr val="bg1"/>
                </a:solidFill>
              </a:rPr>
              <a:t>implement</a:t>
            </a:r>
            <a:endParaRPr lang="pl-PL" sz="2400" dirty="0">
              <a:solidFill>
                <a:schemeClr val="bg1"/>
              </a:solidFill>
            </a:endParaRPr>
          </a:p>
        </p:txBody>
      </p:sp>
    </p:spTree>
    <p:extLst>
      <p:ext uri="{BB962C8B-B14F-4D97-AF65-F5344CB8AC3E}">
        <p14:creationId xmlns:p14="http://schemas.microsoft.com/office/powerpoint/2010/main" val="1096013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DE6E77E2-7FC3-48CC-9E4B-6077E642EF03}"/>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46AC44E3-F56A-48D8-8DAC-0DD23284A4B2}"/>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E9A7ACE2-73D9-4ACF-B311-6D10643D0BD9}"/>
              </a:ext>
            </a:extLst>
          </p:cNvPr>
          <p:cNvSpPr>
            <a:spLocks noGrp="1"/>
          </p:cNvSpPr>
          <p:nvPr>
            <p:ph type="sldNum" sz="quarter" idx="12"/>
          </p:nvPr>
        </p:nvSpPr>
        <p:spPr/>
        <p:txBody>
          <a:bodyPr/>
          <a:lstStyle/>
          <a:p>
            <a:fld id="{81D2C36F-4504-47C0-B82F-A167342A2754}" type="slidenum">
              <a:rPr lang="en-US" smtClean="0"/>
              <a:t>22</a:t>
            </a:fld>
            <a:endParaRPr lang="en-US"/>
          </a:p>
        </p:txBody>
      </p:sp>
      <p:pic>
        <p:nvPicPr>
          <p:cNvPr id="5" name="Picture 3" descr="Abstrakcyjne tło z cząstką">
            <a:extLst>
              <a:ext uri="{FF2B5EF4-FFF2-40B4-BE49-F238E27FC236}">
                <a16:creationId xmlns:a16="http://schemas.microsoft.com/office/drawing/2014/main" id="{D05F0700-B636-4568-B747-56ADCDDBDE4B}"/>
              </a:ext>
            </a:extLst>
          </p:cNvPr>
          <p:cNvPicPr>
            <a:picLocks noChangeAspect="1"/>
          </p:cNvPicPr>
          <p:nvPr/>
        </p:nvPicPr>
        <p:blipFill rotWithShape="1">
          <a:blip r:embed="rId2"/>
          <a:srcRect/>
          <a:stretch/>
        </p:blipFill>
        <p:spPr>
          <a:xfrm>
            <a:off x="21" y="11"/>
            <a:ext cx="12191979" cy="6857989"/>
          </a:xfrm>
          <a:prstGeom prst="rect">
            <a:avLst/>
          </a:prstGeom>
        </p:spPr>
      </p:pic>
      <p:sp>
        <p:nvSpPr>
          <p:cNvPr id="7" name="pole tekstowe 6">
            <a:extLst>
              <a:ext uri="{FF2B5EF4-FFF2-40B4-BE49-F238E27FC236}">
                <a16:creationId xmlns:a16="http://schemas.microsoft.com/office/drawing/2014/main" id="{31C3B960-7361-4CD0-921C-9AA890BDE3CB}"/>
              </a:ext>
            </a:extLst>
          </p:cNvPr>
          <p:cNvSpPr txBox="1"/>
          <p:nvPr/>
        </p:nvSpPr>
        <p:spPr>
          <a:xfrm>
            <a:off x="21" y="88400"/>
            <a:ext cx="12191979" cy="2862322"/>
          </a:xfrm>
          <a:prstGeom prst="rect">
            <a:avLst/>
          </a:prstGeom>
          <a:noFill/>
        </p:spPr>
        <p:txBody>
          <a:bodyPr wrap="square">
            <a:spAutoFit/>
          </a:bodyPr>
          <a:lstStyle/>
          <a:p>
            <a:pPr algn="ctr"/>
            <a:r>
              <a:rPr lang="pl-PL" sz="5400" dirty="0">
                <a:solidFill>
                  <a:schemeClr val="bg1"/>
                </a:solidFill>
              </a:rPr>
              <a:t>IMDS</a:t>
            </a:r>
          </a:p>
          <a:p>
            <a:pPr algn="ctr"/>
            <a:endParaRPr lang="pl-PL" sz="5400" dirty="0">
              <a:solidFill>
                <a:schemeClr val="bg1"/>
              </a:solidFill>
            </a:endParaRPr>
          </a:p>
          <a:p>
            <a:pPr marL="342900" indent="-342900">
              <a:buFont typeface="Arial" panose="020B0604020202020204" pitchFamily="34" charset="0"/>
              <a:buChar char="•"/>
            </a:pPr>
            <a:r>
              <a:rPr lang="pl-PL" sz="2400" dirty="0">
                <a:solidFill>
                  <a:schemeClr val="bg1"/>
                </a:solidFill>
              </a:rPr>
              <a:t>Real life </a:t>
            </a:r>
            <a:r>
              <a:rPr lang="pl-PL" sz="2400" dirty="0" err="1">
                <a:solidFill>
                  <a:schemeClr val="bg1"/>
                </a:solidFill>
              </a:rPr>
              <a:t>example</a:t>
            </a:r>
            <a:r>
              <a:rPr lang="pl-PL" sz="2400" dirty="0">
                <a:solidFill>
                  <a:schemeClr val="bg1"/>
                </a:solidFill>
              </a:rPr>
              <a:t>: </a:t>
            </a: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endParaRPr lang="pl-PL" sz="2400" dirty="0">
              <a:solidFill>
                <a:schemeClr val="bg1"/>
              </a:solidFill>
            </a:endParaRPr>
          </a:p>
        </p:txBody>
      </p:sp>
      <p:pic>
        <p:nvPicPr>
          <p:cNvPr id="8" name="Obraz 7">
            <a:extLst>
              <a:ext uri="{FF2B5EF4-FFF2-40B4-BE49-F238E27FC236}">
                <a16:creationId xmlns:a16="http://schemas.microsoft.com/office/drawing/2014/main" id="{0DC9E891-C9D0-4ABC-A561-C2B1D3B6793E}"/>
              </a:ext>
            </a:extLst>
          </p:cNvPr>
          <p:cNvPicPr>
            <a:picLocks noChangeAspect="1"/>
          </p:cNvPicPr>
          <p:nvPr/>
        </p:nvPicPr>
        <p:blipFill>
          <a:blip r:embed="rId3"/>
          <a:stretch>
            <a:fillRect/>
          </a:stretch>
        </p:blipFill>
        <p:spPr>
          <a:xfrm>
            <a:off x="3359237" y="2285472"/>
            <a:ext cx="5473525" cy="2668275"/>
          </a:xfrm>
          <a:prstGeom prst="rect">
            <a:avLst/>
          </a:prstGeom>
        </p:spPr>
      </p:pic>
      <p:sp>
        <p:nvSpPr>
          <p:cNvPr id="10" name="pole tekstowe 9">
            <a:extLst>
              <a:ext uri="{FF2B5EF4-FFF2-40B4-BE49-F238E27FC236}">
                <a16:creationId xmlns:a16="http://schemas.microsoft.com/office/drawing/2014/main" id="{6E690D80-0882-4A8A-BA2B-19C87D86CDF9}"/>
              </a:ext>
            </a:extLst>
          </p:cNvPr>
          <p:cNvSpPr txBox="1"/>
          <p:nvPr/>
        </p:nvSpPr>
        <p:spPr>
          <a:xfrm>
            <a:off x="176981" y="5709683"/>
            <a:ext cx="11386367" cy="461665"/>
          </a:xfrm>
          <a:prstGeom prst="rect">
            <a:avLst/>
          </a:prstGeom>
          <a:noFill/>
        </p:spPr>
        <p:txBody>
          <a:bodyPr wrap="square" rtlCol="0">
            <a:spAutoFit/>
          </a:bodyPr>
          <a:lstStyle/>
          <a:p>
            <a:pPr marL="342900" indent="-342900">
              <a:buFont typeface="Arial" panose="020B0604020202020204" pitchFamily="34" charset="0"/>
              <a:buChar char="•"/>
            </a:pPr>
            <a:r>
              <a:rPr lang="pl-PL" sz="2400" dirty="0">
                <a:solidFill>
                  <a:schemeClr val="bg1"/>
                </a:solidFill>
              </a:rPr>
              <a:t>Best </a:t>
            </a:r>
            <a:r>
              <a:rPr lang="pl-PL" sz="2400" dirty="0" err="1">
                <a:solidFill>
                  <a:schemeClr val="bg1"/>
                </a:solidFill>
              </a:rPr>
              <a:t>solution</a:t>
            </a:r>
            <a:r>
              <a:rPr lang="pl-PL" sz="2400" dirty="0">
                <a:solidFill>
                  <a:schemeClr val="bg1"/>
                </a:solidFill>
              </a:rPr>
              <a:t> -&gt; </a:t>
            </a:r>
            <a:r>
              <a:rPr lang="pl-PL" sz="2400" dirty="0" err="1">
                <a:solidFill>
                  <a:schemeClr val="bg1"/>
                </a:solidFill>
              </a:rPr>
              <a:t>upgrade</a:t>
            </a:r>
            <a:r>
              <a:rPr lang="pl-PL" sz="2400" dirty="0">
                <a:solidFill>
                  <a:schemeClr val="bg1"/>
                </a:solidFill>
              </a:rPr>
              <a:t> to IMDSv2 </a:t>
            </a:r>
          </a:p>
        </p:txBody>
      </p:sp>
    </p:spTree>
    <p:extLst>
      <p:ext uri="{BB962C8B-B14F-4D97-AF65-F5344CB8AC3E}">
        <p14:creationId xmlns:p14="http://schemas.microsoft.com/office/powerpoint/2010/main" val="3397620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A293E5B-4E09-455A-8D61-B526335D7390}"/>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F9D316B5-8168-470C-A76B-BEFC40291665}"/>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51230297-2717-4161-B7A3-8D1324AB0B22}"/>
              </a:ext>
            </a:extLst>
          </p:cNvPr>
          <p:cNvSpPr>
            <a:spLocks noGrp="1"/>
          </p:cNvSpPr>
          <p:nvPr>
            <p:ph type="sldNum" sz="quarter" idx="12"/>
          </p:nvPr>
        </p:nvSpPr>
        <p:spPr/>
        <p:txBody>
          <a:bodyPr/>
          <a:lstStyle/>
          <a:p>
            <a:fld id="{81D2C36F-4504-47C0-B82F-A167342A2754}" type="slidenum">
              <a:rPr lang="en-US" smtClean="0"/>
              <a:t>23</a:t>
            </a:fld>
            <a:endParaRPr lang="en-US"/>
          </a:p>
        </p:txBody>
      </p:sp>
      <p:pic>
        <p:nvPicPr>
          <p:cNvPr id="5" name="Picture 3" descr="Abstrakcyjne tło z cząstką">
            <a:extLst>
              <a:ext uri="{FF2B5EF4-FFF2-40B4-BE49-F238E27FC236}">
                <a16:creationId xmlns:a16="http://schemas.microsoft.com/office/drawing/2014/main" id="{DFBCDDEC-35DE-4C65-9A4E-6FA1746AF252}"/>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D1E2330-8351-4CFF-876C-A39203606EA0}"/>
              </a:ext>
            </a:extLst>
          </p:cNvPr>
          <p:cNvSpPr txBox="1"/>
          <p:nvPr/>
        </p:nvSpPr>
        <p:spPr>
          <a:xfrm>
            <a:off x="0" y="0"/>
            <a:ext cx="12191979" cy="4154984"/>
          </a:xfrm>
          <a:prstGeom prst="rect">
            <a:avLst/>
          </a:prstGeom>
          <a:noFill/>
        </p:spPr>
        <p:txBody>
          <a:bodyPr wrap="square" rtlCol="0">
            <a:spAutoFit/>
          </a:bodyPr>
          <a:lstStyle/>
          <a:p>
            <a:pPr algn="ctr"/>
            <a:r>
              <a:rPr lang="pl-PL" sz="4800" dirty="0">
                <a:solidFill>
                  <a:schemeClr val="bg1"/>
                </a:solidFill>
              </a:rPr>
              <a:t>IMDSv2</a:t>
            </a:r>
          </a:p>
          <a:p>
            <a:pPr algn="ctr"/>
            <a:endParaRPr lang="pl-PL" sz="4800" dirty="0">
              <a:solidFill>
                <a:schemeClr val="bg1"/>
              </a:solidFill>
            </a:endParaRPr>
          </a:p>
          <a:p>
            <a:pPr algn="ctr"/>
            <a:r>
              <a:rPr lang="pl-PL" sz="2400" i="1" dirty="0">
                <a:solidFill>
                  <a:schemeClr val="bg1"/>
                </a:solidFill>
                <a:effectLst>
                  <a:outerShdw blurRad="38100" dist="38100" dir="2700000" algn="tl">
                    <a:srgbClr val="000000">
                      <a:alpha val="43137"/>
                    </a:srgbClr>
                  </a:outerShdw>
                </a:effectLst>
              </a:rPr>
              <a:t>First </a:t>
            </a:r>
            <a:r>
              <a:rPr lang="pl-PL" sz="2400" i="1" dirty="0" err="1">
                <a:solidFill>
                  <a:schemeClr val="bg1"/>
                </a:solidFill>
                <a:effectLst>
                  <a:outerShdw blurRad="38100" dist="38100" dir="2700000" algn="tl">
                    <a:srgbClr val="000000">
                      <a:alpha val="43137"/>
                    </a:srgbClr>
                  </a:outerShdw>
                </a:effectLst>
              </a:rPr>
              <a:t>contact</a:t>
            </a:r>
            <a:r>
              <a:rPr lang="pl-PL" sz="2400" i="1" dirty="0">
                <a:solidFill>
                  <a:schemeClr val="bg1"/>
                </a:solidFill>
                <a:effectLst>
                  <a:outerShdw blurRad="38100" dist="38100" dir="2700000" algn="tl">
                    <a:srgbClr val="000000">
                      <a:alpha val="43137"/>
                    </a:srgbClr>
                  </a:outerShdw>
                </a:effectLst>
              </a:rPr>
              <a:t> with </a:t>
            </a:r>
            <a:r>
              <a:rPr lang="pl-PL" sz="2400" i="1" dirty="0" err="1">
                <a:solidFill>
                  <a:schemeClr val="bg1"/>
                </a:solidFill>
                <a:effectLst>
                  <a:outerShdw blurRad="38100" dist="38100" dir="2700000" algn="tl">
                    <a:srgbClr val="000000">
                      <a:alpha val="43137"/>
                    </a:srgbClr>
                  </a:outerShdw>
                </a:effectLst>
              </a:rPr>
              <a:t>Metadata</a:t>
            </a:r>
            <a:r>
              <a:rPr lang="pl-PL" sz="2400" i="1" dirty="0">
                <a:solidFill>
                  <a:schemeClr val="bg1"/>
                </a:solidFill>
                <a:effectLst>
                  <a:outerShdw blurRad="38100" dist="38100" dir="2700000" algn="tl">
                    <a:srgbClr val="000000">
                      <a:alpha val="43137"/>
                    </a:srgbClr>
                  </a:outerShdw>
                </a:effectLst>
              </a:rPr>
              <a:t> Service</a:t>
            </a:r>
          </a:p>
          <a:p>
            <a:pPr algn="ctr"/>
            <a:endParaRPr lang="pl-PL" sz="2400" i="1" dirty="0">
              <a:solidFill>
                <a:schemeClr val="bg1"/>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pl-PL" sz="2400" dirty="0">
                <a:solidFill>
                  <a:schemeClr val="bg1"/>
                </a:solidFill>
                <a:effectLst>
                  <a:outerShdw blurRad="38100" dist="38100" dir="2700000" algn="tl">
                    <a:srgbClr val="000000">
                      <a:alpha val="43137"/>
                    </a:srgbClr>
                  </a:outerShdw>
                </a:effectLst>
              </a:rPr>
              <a:t>For </a:t>
            </a:r>
            <a:r>
              <a:rPr lang="pl-PL" sz="2400" dirty="0" err="1">
                <a:solidFill>
                  <a:schemeClr val="bg1"/>
                </a:solidFill>
                <a:effectLst>
                  <a:outerShdw blurRad="38100" dist="38100" dir="2700000" algn="tl">
                    <a:srgbClr val="000000">
                      <a:alpha val="43137"/>
                    </a:srgbClr>
                  </a:outerShdw>
                </a:effectLst>
              </a:rPr>
              <a:t>sending</a:t>
            </a:r>
            <a:r>
              <a:rPr lang="pl-PL" sz="2400" dirty="0">
                <a:solidFill>
                  <a:schemeClr val="bg1"/>
                </a:solidFill>
                <a:effectLst>
                  <a:outerShdw blurRad="38100" dist="38100" dir="2700000" algn="tl">
                    <a:srgbClr val="000000">
                      <a:alpha val="43137"/>
                    </a:srgbClr>
                  </a:outerShdw>
                </a:effectLst>
              </a:rPr>
              <a:t> data </a:t>
            </a:r>
            <a:r>
              <a:rPr lang="pl-PL" sz="2400" dirty="0" err="1">
                <a:solidFill>
                  <a:schemeClr val="bg1"/>
                </a:solidFill>
                <a:effectLst>
                  <a:outerShdw blurRad="38100" dist="38100" dir="2700000" algn="tl">
                    <a:srgbClr val="000000">
                      <a:alpha val="43137"/>
                    </a:srgbClr>
                  </a:outerShdw>
                </a:effectLst>
              </a:rPr>
              <a:t>over</a:t>
            </a:r>
            <a:r>
              <a:rPr lang="pl-PL" sz="2400" dirty="0">
                <a:solidFill>
                  <a:schemeClr val="bg1"/>
                </a:solidFill>
                <a:effectLst>
                  <a:outerShdw blurRad="38100" dist="38100" dir="2700000" algn="tl">
                    <a:srgbClr val="000000">
                      <a:alpha val="43137"/>
                    </a:srgbClr>
                  </a:outerShdw>
                </a:effectLst>
              </a:rPr>
              <a:t> the </a:t>
            </a:r>
            <a:r>
              <a:rPr lang="pl-PL" sz="2400" dirty="0" err="1">
                <a:solidFill>
                  <a:schemeClr val="bg1"/>
                </a:solidFill>
                <a:effectLst>
                  <a:outerShdw blurRad="38100" dist="38100" dir="2700000" algn="tl">
                    <a:srgbClr val="000000">
                      <a:alpha val="43137"/>
                    </a:srgbClr>
                  </a:outerShdw>
                </a:effectLst>
              </a:rPr>
              <a:t>internet</a:t>
            </a:r>
            <a:r>
              <a:rPr lang="pl-PL" sz="2400" dirty="0">
                <a:solidFill>
                  <a:schemeClr val="bg1"/>
                </a:solidFill>
                <a:effectLst>
                  <a:outerShdw blurRad="38100" dist="38100" dir="2700000" algn="tl">
                    <a:srgbClr val="000000">
                      <a:alpha val="43137"/>
                    </a:srgbClr>
                  </a:outerShdw>
                </a:effectLst>
              </a:rPr>
              <a:t>, we </a:t>
            </a:r>
            <a:r>
              <a:rPr lang="pl-PL" sz="2400" dirty="0" err="1">
                <a:solidFill>
                  <a:schemeClr val="bg1"/>
                </a:solidFill>
                <a:effectLst>
                  <a:outerShdw blurRad="38100" dist="38100" dir="2700000" algn="tl">
                    <a:srgbClr val="000000">
                      <a:alpha val="43137"/>
                    </a:srgbClr>
                  </a:outerShdw>
                </a:effectLst>
              </a:rPr>
              <a:t>use</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usually</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methods</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like</a:t>
            </a:r>
            <a:r>
              <a:rPr lang="pl-PL" sz="2400" dirty="0">
                <a:solidFill>
                  <a:schemeClr val="bg1"/>
                </a:solidFill>
                <a:effectLst>
                  <a:outerShdw blurRad="38100" dist="38100" dir="2700000" algn="tl">
                    <a:srgbClr val="000000">
                      <a:alpha val="43137"/>
                    </a:srgbClr>
                  </a:outerShdw>
                </a:effectLst>
              </a:rPr>
              <a:t> GET/POST</a:t>
            </a:r>
          </a:p>
          <a:p>
            <a:endParaRPr lang="pl-PL" sz="2400" dirty="0">
              <a:solidFill>
                <a:schemeClr val="bg1"/>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pl-PL" sz="2400" dirty="0">
                <a:solidFill>
                  <a:schemeClr val="bg1"/>
                </a:solidFill>
                <a:effectLst>
                  <a:outerShdw blurRad="38100" dist="38100" dir="2700000" algn="tl">
                    <a:srgbClr val="000000">
                      <a:alpha val="43137"/>
                    </a:srgbClr>
                  </a:outerShdw>
                </a:effectLst>
              </a:rPr>
              <a:t>IMDSv2 </a:t>
            </a:r>
            <a:r>
              <a:rPr lang="pl-PL" sz="2400" dirty="0" err="1">
                <a:solidFill>
                  <a:schemeClr val="bg1"/>
                </a:solidFill>
                <a:effectLst>
                  <a:outerShdw blurRad="38100" dist="38100" dir="2700000" algn="tl">
                    <a:srgbClr val="000000">
                      <a:alpha val="43137"/>
                    </a:srgbClr>
                  </a:outerShdw>
                </a:effectLst>
              </a:rPr>
              <a:t>forces</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us</a:t>
            </a:r>
            <a:r>
              <a:rPr lang="pl-PL" sz="2400" dirty="0">
                <a:solidFill>
                  <a:schemeClr val="bg1"/>
                </a:solidFill>
                <a:effectLst>
                  <a:outerShdw blurRad="38100" dist="38100" dir="2700000" algn="tl">
                    <a:srgbClr val="000000">
                      <a:alpha val="43137"/>
                    </a:srgbClr>
                  </a:outerShdw>
                </a:effectLst>
              </a:rPr>
              <a:t> to </a:t>
            </a:r>
            <a:r>
              <a:rPr lang="pl-PL" sz="2400" dirty="0" err="1">
                <a:solidFill>
                  <a:schemeClr val="bg1"/>
                </a:solidFill>
                <a:effectLst>
                  <a:outerShdw blurRad="38100" dist="38100" dir="2700000" algn="tl">
                    <a:srgbClr val="000000">
                      <a:alpha val="43137"/>
                    </a:srgbClr>
                  </a:outerShdw>
                </a:effectLst>
              </a:rPr>
              <a:t>use</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relatively</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rare</a:t>
            </a:r>
            <a:r>
              <a:rPr lang="pl-PL" sz="2400" dirty="0">
                <a:solidFill>
                  <a:schemeClr val="bg1"/>
                </a:solidFill>
                <a:effectLst>
                  <a:outerShdw blurRad="38100" dist="38100" dir="2700000" algn="tl">
                    <a:srgbClr val="000000">
                      <a:alpha val="43137"/>
                    </a:srgbClr>
                  </a:outerShdw>
                </a:effectLst>
              </a:rPr>
              <a:t> </a:t>
            </a:r>
            <a:r>
              <a:rPr lang="pl-PL" sz="2400" dirty="0" err="1">
                <a:solidFill>
                  <a:schemeClr val="bg1"/>
                </a:solidFill>
                <a:effectLst>
                  <a:outerShdw blurRad="38100" dist="38100" dir="2700000" algn="tl">
                    <a:srgbClr val="000000">
                      <a:alpha val="43137"/>
                    </a:srgbClr>
                  </a:outerShdw>
                </a:effectLst>
              </a:rPr>
              <a:t>method</a:t>
            </a:r>
            <a:r>
              <a:rPr lang="pl-PL" sz="2400" dirty="0">
                <a:solidFill>
                  <a:schemeClr val="bg1"/>
                </a:solidFill>
                <a:effectLst>
                  <a:outerShdw blurRad="38100" dist="38100" dir="2700000" algn="tl">
                    <a:srgbClr val="000000">
                      <a:alpha val="43137"/>
                    </a:srgbClr>
                  </a:outerShdw>
                </a:effectLst>
              </a:rPr>
              <a:t> PUT</a:t>
            </a:r>
          </a:p>
          <a:p>
            <a:endParaRPr lang="pl-PL" sz="2400" dirty="0">
              <a:solidFill>
                <a:schemeClr val="bg1"/>
              </a:solidFill>
              <a:effectLst>
                <a:outerShdw blurRad="38100" dist="38100" dir="2700000" algn="tl">
                  <a:srgbClr val="000000">
                    <a:alpha val="43137"/>
                  </a:srgbClr>
                </a:outerShdw>
              </a:effectLst>
            </a:endParaRPr>
          </a:p>
          <a:p>
            <a:pPr marL="342900" indent="-342900">
              <a:buFont typeface="Arial" panose="020B0604020202020204" pitchFamily="34" charset="0"/>
              <a:buChar char="•"/>
            </a:pPr>
            <a:r>
              <a:rPr lang="pl-PL" sz="2400" dirty="0">
                <a:solidFill>
                  <a:schemeClr val="bg1"/>
                </a:solidFill>
                <a:effectLst>
                  <a:outerShdw blurRad="38100" dist="38100" dir="2700000" algn="tl">
                    <a:srgbClr val="000000">
                      <a:alpha val="43137"/>
                    </a:srgbClr>
                  </a:outerShdw>
                </a:effectLst>
              </a:rPr>
              <a:t>Extra </a:t>
            </a:r>
            <a:r>
              <a:rPr lang="pl-PL" sz="2400" dirty="0" err="1">
                <a:solidFill>
                  <a:schemeClr val="bg1"/>
                </a:solidFill>
                <a:effectLst>
                  <a:outerShdw blurRad="38100" dist="38100" dir="2700000" algn="tl">
                    <a:srgbClr val="000000">
                      <a:alpha val="43137"/>
                    </a:srgbClr>
                  </a:outerShdw>
                </a:effectLst>
              </a:rPr>
              <a:t>header</a:t>
            </a:r>
            <a:r>
              <a:rPr lang="pl-PL" sz="2400" dirty="0">
                <a:solidFill>
                  <a:schemeClr val="bg1"/>
                </a:solidFill>
                <a:effectLst>
                  <a:outerShdw blurRad="38100" dist="38100" dir="2700000" algn="tl">
                    <a:srgbClr val="000000">
                      <a:alpha val="43137"/>
                    </a:srgbClr>
                  </a:outerShdw>
                </a:effectLst>
              </a:rPr>
              <a:t>: X-aws-ec2-metadata-token-ttl-seconds</a:t>
            </a:r>
            <a:endParaRPr lang="pl-PL" sz="2400" dirty="0">
              <a:solidFill>
                <a:schemeClr val="bg1"/>
              </a:solidFill>
            </a:endParaRPr>
          </a:p>
        </p:txBody>
      </p:sp>
    </p:spTree>
    <p:extLst>
      <p:ext uri="{BB962C8B-B14F-4D97-AF65-F5344CB8AC3E}">
        <p14:creationId xmlns:p14="http://schemas.microsoft.com/office/powerpoint/2010/main" val="254862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6CB05EAF-8C32-4E54-891E-F151F232FBA1}"/>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A11FF017-CB39-446A-A47E-E44CC29D835D}"/>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AB60F076-23C3-4D08-B2B7-7EADD8CB8CD4}"/>
              </a:ext>
            </a:extLst>
          </p:cNvPr>
          <p:cNvSpPr>
            <a:spLocks noGrp="1"/>
          </p:cNvSpPr>
          <p:nvPr>
            <p:ph type="sldNum" sz="quarter" idx="12"/>
          </p:nvPr>
        </p:nvSpPr>
        <p:spPr/>
        <p:txBody>
          <a:bodyPr/>
          <a:lstStyle/>
          <a:p>
            <a:fld id="{81D2C36F-4504-47C0-B82F-A167342A2754}" type="slidenum">
              <a:rPr lang="en-US" smtClean="0"/>
              <a:t>24</a:t>
            </a:fld>
            <a:endParaRPr lang="en-US"/>
          </a:p>
        </p:txBody>
      </p:sp>
      <p:pic>
        <p:nvPicPr>
          <p:cNvPr id="5" name="Picture 3" descr="Abstrakcyjne tło z cząstką">
            <a:extLst>
              <a:ext uri="{FF2B5EF4-FFF2-40B4-BE49-F238E27FC236}">
                <a16:creationId xmlns:a16="http://schemas.microsoft.com/office/drawing/2014/main" id="{A8DBC2EB-9F2E-480C-BC4A-EBC8CF3F0EDF}"/>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59E7786-984E-4EE4-9BB9-BF70FD92C1FA}"/>
              </a:ext>
            </a:extLst>
          </p:cNvPr>
          <p:cNvSpPr txBox="1"/>
          <p:nvPr/>
        </p:nvSpPr>
        <p:spPr>
          <a:xfrm>
            <a:off x="0" y="0"/>
            <a:ext cx="12192000" cy="6001643"/>
          </a:xfrm>
          <a:prstGeom prst="rect">
            <a:avLst/>
          </a:prstGeom>
          <a:noFill/>
        </p:spPr>
        <p:txBody>
          <a:bodyPr wrap="square" rtlCol="0">
            <a:spAutoFit/>
          </a:bodyPr>
          <a:lstStyle/>
          <a:p>
            <a:pPr algn="ctr"/>
            <a:r>
              <a:rPr lang="pl-PL" sz="6000" dirty="0">
                <a:solidFill>
                  <a:schemeClr val="bg1"/>
                </a:solidFill>
              </a:rPr>
              <a:t>IMDSv2</a:t>
            </a:r>
          </a:p>
          <a:p>
            <a:endParaRPr lang="pl-PL" sz="2400" dirty="0">
              <a:solidFill>
                <a:schemeClr val="bg1"/>
              </a:solidFill>
            </a:endParaRPr>
          </a:p>
          <a:p>
            <a:pPr marL="342900" indent="-342900">
              <a:buFont typeface="Arial" panose="020B0604020202020204" pitchFamily="34" charset="0"/>
              <a:buChar char="•"/>
            </a:pPr>
            <a:r>
              <a:rPr lang="pl-PL" sz="2400" dirty="0" err="1">
                <a:solidFill>
                  <a:schemeClr val="bg1"/>
                </a:solidFill>
              </a:rPr>
              <a:t>Response</a:t>
            </a:r>
            <a:r>
              <a:rPr lang="pl-PL" sz="2400" dirty="0">
                <a:solidFill>
                  <a:schemeClr val="bg1"/>
                </a:solidFill>
              </a:rPr>
              <a:t> </a:t>
            </a:r>
            <a:r>
              <a:rPr lang="pl-PL" sz="2400" dirty="0" err="1">
                <a:solidFill>
                  <a:schemeClr val="bg1"/>
                </a:solidFill>
              </a:rPr>
              <a:t>packets</a:t>
            </a:r>
            <a:r>
              <a:rPr lang="pl-PL" sz="2400" dirty="0">
                <a:solidFill>
                  <a:schemeClr val="bg1"/>
                </a:solidFill>
              </a:rPr>
              <a:t> from METADATA SERVICE </a:t>
            </a:r>
            <a:r>
              <a:rPr lang="pl-PL" sz="2400" dirty="0" err="1">
                <a:solidFill>
                  <a:schemeClr val="bg1"/>
                </a:solidFill>
              </a:rPr>
              <a:t>are</a:t>
            </a:r>
            <a:r>
              <a:rPr lang="pl-PL" sz="2400" dirty="0">
                <a:solidFill>
                  <a:schemeClr val="bg1"/>
                </a:solidFill>
              </a:rPr>
              <a:t> coming with </a:t>
            </a:r>
            <a:r>
              <a:rPr lang="pl-PL" sz="2400" dirty="0" err="1">
                <a:solidFill>
                  <a:schemeClr val="bg1"/>
                </a:solidFill>
              </a:rPr>
              <a:t>ttl</a:t>
            </a:r>
            <a:r>
              <a:rPr lang="pl-PL" sz="2400" dirty="0">
                <a:solidFill>
                  <a:schemeClr val="bg1"/>
                </a:solidFill>
              </a:rPr>
              <a:t> set to 1</a:t>
            </a: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dirty="0">
                <a:solidFill>
                  <a:schemeClr val="bg1"/>
                </a:solidFill>
              </a:rPr>
              <a:t>We </a:t>
            </a:r>
            <a:r>
              <a:rPr lang="pl-PL" sz="2400" dirty="0" err="1">
                <a:solidFill>
                  <a:schemeClr val="bg1"/>
                </a:solidFill>
              </a:rPr>
              <a:t>can</a:t>
            </a:r>
            <a:r>
              <a:rPr lang="pl-PL" sz="2400" dirty="0">
                <a:solidFill>
                  <a:schemeClr val="bg1"/>
                </a:solidFill>
              </a:rPr>
              <a:t> </a:t>
            </a:r>
            <a:r>
              <a:rPr lang="pl-PL" sz="2400" dirty="0" err="1">
                <a:solidFill>
                  <a:schemeClr val="bg1"/>
                </a:solidFill>
              </a:rPr>
              <a:t>use</a:t>
            </a:r>
            <a:r>
              <a:rPr lang="pl-PL" sz="2400" dirty="0">
                <a:solidFill>
                  <a:schemeClr val="bg1"/>
                </a:solidFill>
              </a:rPr>
              <a:t> GET </a:t>
            </a:r>
            <a:r>
              <a:rPr lang="pl-PL" sz="2400" dirty="0" err="1">
                <a:solidFill>
                  <a:schemeClr val="bg1"/>
                </a:solidFill>
              </a:rPr>
              <a:t>method</a:t>
            </a:r>
            <a:endParaRPr lang="pl-PL" sz="2400" dirty="0">
              <a:solidFill>
                <a:schemeClr val="bg1"/>
              </a:solidFill>
            </a:endParaRP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dirty="0" err="1">
                <a:solidFill>
                  <a:schemeClr val="bg1"/>
                </a:solidFill>
              </a:rPr>
              <a:t>Although</a:t>
            </a:r>
            <a:r>
              <a:rPr lang="pl-PL" sz="2400" dirty="0">
                <a:solidFill>
                  <a:schemeClr val="bg1"/>
                </a:solidFill>
              </a:rPr>
              <a:t> we </a:t>
            </a:r>
            <a:r>
              <a:rPr lang="pl-PL" sz="2400" dirty="0" err="1">
                <a:solidFill>
                  <a:schemeClr val="bg1"/>
                </a:solidFill>
              </a:rPr>
              <a:t>must</a:t>
            </a:r>
            <a:r>
              <a:rPr lang="pl-PL" sz="2400" dirty="0">
                <a:solidFill>
                  <a:schemeClr val="bg1"/>
                </a:solidFill>
              </a:rPr>
              <a:t> </a:t>
            </a:r>
            <a:r>
              <a:rPr lang="pl-PL" sz="2400" dirty="0" err="1">
                <a:solidFill>
                  <a:schemeClr val="bg1"/>
                </a:solidFill>
              </a:rPr>
              <a:t>add</a:t>
            </a:r>
            <a:r>
              <a:rPr lang="pl-PL" sz="2400" dirty="0">
                <a:solidFill>
                  <a:schemeClr val="bg1"/>
                </a:solidFill>
              </a:rPr>
              <a:t> to the </a:t>
            </a:r>
            <a:r>
              <a:rPr lang="pl-PL" sz="2400" dirty="0" err="1">
                <a:solidFill>
                  <a:schemeClr val="bg1"/>
                </a:solidFill>
              </a:rPr>
              <a:t>header</a:t>
            </a:r>
            <a:r>
              <a:rPr lang="pl-PL" sz="2400" dirty="0">
                <a:solidFill>
                  <a:schemeClr val="bg1"/>
                </a:solidFill>
              </a:rPr>
              <a:t> (X-aws-ec2-metadata-token) TOKEN </a:t>
            </a:r>
            <a:r>
              <a:rPr lang="pl-PL" sz="2400" dirty="0" err="1">
                <a:solidFill>
                  <a:schemeClr val="bg1"/>
                </a:solidFill>
              </a:rPr>
              <a:t>which</a:t>
            </a:r>
            <a:r>
              <a:rPr lang="pl-PL" sz="2400" dirty="0">
                <a:solidFill>
                  <a:schemeClr val="bg1"/>
                </a:solidFill>
              </a:rPr>
              <a:t> we </a:t>
            </a:r>
            <a:r>
              <a:rPr lang="pl-PL" sz="2400" dirty="0" err="1">
                <a:solidFill>
                  <a:schemeClr val="bg1"/>
                </a:solidFill>
              </a:rPr>
              <a:t>obtained</a:t>
            </a:r>
            <a:r>
              <a:rPr lang="pl-PL" sz="2400" dirty="0">
                <a:solidFill>
                  <a:schemeClr val="bg1"/>
                </a:solidFill>
              </a:rPr>
              <a:t> </a:t>
            </a:r>
            <a:r>
              <a:rPr lang="pl-PL" sz="2400" dirty="0" err="1">
                <a:solidFill>
                  <a:schemeClr val="bg1"/>
                </a:solidFill>
              </a:rPr>
              <a:t>before</a:t>
            </a:r>
            <a:endParaRPr lang="pl-PL" sz="2400" dirty="0">
              <a:solidFill>
                <a:schemeClr val="bg1"/>
              </a:solidFill>
            </a:endParaRPr>
          </a:p>
          <a:p>
            <a:pPr marL="342900" indent="-342900">
              <a:buFont typeface="Arial" panose="020B0604020202020204" pitchFamily="34" charset="0"/>
              <a:buChar char="•"/>
            </a:pPr>
            <a:endParaRPr lang="pl-PL" sz="2400" dirty="0">
              <a:solidFill>
                <a:schemeClr val="bg1"/>
              </a:solidFill>
            </a:endParaRPr>
          </a:p>
          <a:p>
            <a:pPr marL="342900" indent="-342900">
              <a:buFont typeface="Arial" panose="020B0604020202020204" pitchFamily="34" charset="0"/>
              <a:buChar char="•"/>
            </a:pPr>
            <a:r>
              <a:rPr lang="pl-PL" sz="2400" b="0" i="0" dirty="0">
                <a:solidFill>
                  <a:schemeClr val="bg1"/>
                </a:solidFill>
                <a:effectLst/>
              </a:rPr>
              <a:t>TOKEN=`</a:t>
            </a:r>
            <a:r>
              <a:rPr lang="pl-PL" sz="2400" b="0" i="0" dirty="0" err="1">
                <a:solidFill>
                  <a:schemeClr val="bg1"/>
                </a:solidFill>
                <a:effectLst/>
              </a:rPr>
              <a:t>curl</a:t>
            </a:r>
            <a:r>
              <a:rPr lang="pl-PL" sz="2400" b="0" i="0" dirty="0">
                <a:solidFill>
                  <a:schemeClr val="bg1"/>
                </a:solidFill>
                <a:effectLst/>
              </a:rPr>
              <a:t> -X PUT "http://169.254.169.254/</a:t>
            </a:r>
            <a:r>
              <a:rPr lang="pl-PL" sz="2400" b="0" i="0" dirty="0" err="1">
                <a:solidFill>
                  <a:schemeClr val="bg1"/>
                </a:solidFill>
                <a:effectLst/>
              </a:rPr>
              <a:t>latest</a:t>
            </a:r>
            <a:r>
              <a:rPr lang="pl-PL" sz="2400" b="0" i="0" dirty="0">
                <a:solidFill>
                  <a:schemeClr val="bg1"/>
                </a:solidFill>
                <a:effectLst/>
              </a:rPr>
              <a:t>/</a:t>
            </a:r>
            <a:r>
              <a:rPr lang="pl-PL" sz="2400" b="0" i="0" dirty="0" err="1">
                <a:solidFill>
                  <a:schemeClr val="bg1"/>
                </a:solidFill>
                <a:effectLst/>
              </a:rPr>
              <a:t>api</a:t>
            </a:r>
            <a:r>
              <a:rPr lang="pl-PL" sz="2400" b="0" i="0" dirty="0">
                <a:solidFill>
                  <a:schemeClr val="bg1"/>
                </a:solidFill>
                <a:effectLst/>
              </a:rPr>
              <a:t>/</a:t>
            </a:r>
            <a:r>
              <a:rPr lang="pl-PL" sz="2400" b="0" i="0" dirty="0" err="1">
                <a:solidFill>
                  <a:schemeClr val="bg1"/>
                </a:solidFill>
                <a:effectLst/>
              </a:rPr>
              <a:t>token</a:t>
            </a:r>
            <a:r>
              <a:rPr lang="pl-PL" sz="2400" b="0" i="0" dirty="0">
                <a:solidFill>
                  <a:schemeClr val="bg1"/>
                </a:solidFill>
                <a:effectLst/>
              </a:rPr>
              <a:t>" -H "X-aws-ec2-metadata-token-ttl-seconds: 21600"`</a:t>
            </a:r>
          </a:p>
          <a:p>
            <a:endParaRPr lang="pl-PL" sz="2400" b="0" i="0" dirty="0">
              <a:solidFill>
                <a:schemeClr val="bg1"/>
              </a:solidFill>
              <a:effectLst/>
            </a:endParaRPr>
          </a:p>
          <a:p>
            <a:pPr marL="342900" indent="-342900">
              <a:buFont typeface="Arial" panose="020B0604020202020204" pitchFamily="34" charset="0"/>
              <a:buChar char="•"/>
            </a:pPr>
            <a:r>
              <a:rPr lang="pl-PL" sz="2400" b="0" i="0" dirty="0" err="1">
                <a:solidFill>
                  <a:schemeClr val="bg1"/>
                </a:solidFill>
                <a:effectLst/>
              </a:rPr>
              <a:t>curl</a:t>
            </a:r>
            <a:r>
              <a:rPr lang="pl-PL" sz="2400" b="0" i="0" dirty="0">
                <a:solidFill>
                  <a:schemeClr val="bg1"/>
                </a:solidFill>
                <a:effectLst/>
              </a:rPr>
              <a:t> http://169.254.169.254/latest/meta-data/profile -H "X-aws-ec2-metadata-token: $TOKEN„</a:t>
            </a:r>
          </a:p>
          <a:p>
            <a:pPr marL="342900" indent="-342900">
              <a:buFont typeface="Arial" panose="020B0604020202020204" pitchFamily="34" charset="0"/>
              <a:buChar char="•"/>
            </a:pPr>
            <a:endParaRPr lang="pl-PL" dirty="0">
              <a:solidFill>
                <a:schemeClr val="bg1"/>
              </a:solidFill>
              <a:latin typeface="Consolas" panose="020B0609020204030204" pitchFamily="49" charset="0"/>
            </a:endParaRPr>
          </a:p>
          <a:p>
            <a:pPr marL="342900" indent="-342900">
              <a:buFont typeface="Arial" panose="020B0604020202020204" pitchFamily="34" charset="0"/>
              <a:buChar char="•"/>
            </a:pPr>
            <a:endParaRPr lang="pl-PL" dirty="0" err="1">
              <a:solidFill>
                <a:schemeClr val="bg1"/>
              </a:solidFill>
              <a:latin typeface="Consolas" panose="020B0609020204030204" pitchFamily="49" charset="0"/>
            </a:endParaRPr>
          </a:p>
        </p:txBody>
      </p:sp>
    </p:spTree>
    <p:extLst>
      <p:ext uri="{BB962C8B-B14F-4D97-AF65-F5344CB8AC3E}">
        <p14:creationId xmlns:p14="http://schemas.microsoft.com/office/powerpoint/2010/main" val="12059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44A49484-2B9F-4ED4-BA01-9F3E763C91FF}"/>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8190DE23-DA5E-48C9-A488-A8B9B508303B}"/>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CE0F32FF-0B95-49D9-9CBB-3DBFF4818A21}"/>
              </a:ext>
            </a:extLst>
          </p:cNvPr>
          <p:cNvSpPr>
            <a:spLocks noGrp="1"/>
          </p:cNvSpPr>
          <p:nvPr>
            <p:ph type="sldNum" sz="quarter" idx="12"/>
          </p:nvPr>
        </p:nvSpPr>
        <p:spPr/>
        <p:txBody>
          <a:bodyPr/>
          <a:lstStyle/>
          <a:p>
            <a:fld id="{81D2C36F-4504-47C0-B82F-A167342A2754}" type="slidenum">
              <a:rPr lang="en-US" smtClean="0"/>
              <a:t>25</a:t>
            </a:fld>
            <a:endParaRPr lang="en-US"/>
          </a:p>
        </p:txBody>
      </p:sp>
      <p:pic>
        <p:nvPicPr>
          <p:cNvPr id="5" name="Picture 3" descr="Abstrakcyjne tło z cząstką">
            <a:extLst>
              <a:ext uri="{FF2B5EF4-FFF2-40B4-BE49-F238E27FC236}">
                <a16:creationId xmlns:a16="http://schemas.microsoft.com/office/drawing/2014/main" id="{BE601498-A29C-4E1B-8E00-B53B50803919}"/>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8BAB7ACB-7CC5-40CC-8864-382509B01A30}"/>
              </a:ext>
            </a:extLst>
          </p:cNvPr>
          <p:cNvSpPr txBox="1"/>
          <p:nvPr/>
        </p:nvSpPr>
        <p:spPr>
          <a:xfrm>
            <a:off x="0" y="0"/>
            <a:ext cx="12192000" cy="4401205"/>
          </a:xfrm>
          <a:prstGeom prst="rect">
            <a:avLst/>
          </a:prstGeom>
          <a:noFill/>
        </p:spPr>
        <p:txBody>
          <a:bodyPr wrap="square" rtlCol="0">
            <a:spAutoFit/>
          </a:bodyPr>
          <a:lstStyle/>
          <a:p>
            <a:pPr algn="ctr"/>
            <a:r>
              <a:rPr lang="pl-PL" sz="4400" dirty="0" err="1">
                <a:solidFill>
                  <a:schemeClr val="bg1"/>
                </a:solidFill>
              </a:rPr>
              <a:t>Tasks</a:t>
            </a:r>
            <a:r>
              <a:rPr lang="pl-PL" sz="4400" dirty="0">
                <a:solidFill>
                  <a:schemeClr val="bg1"/>
                </a:solidFill>
              </a:rPr>
              <a:t> to do :D</a:t>
            </a:r>
          </a:p>
          <a:p>
            <a:pPr algn="ctr"/>
            <a:endParaRPr lang="pl-PL" sz="4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a:t>
            </a:r>
          </a:p>
          <a:p>
            <a:pPr marL="457200" indent="-457200">
              <a:buFont typeface="+mj-lt"/>
              <a:buAutoNum type="arabicPeriod"/>
            </a:pPr>
            <a:endParaRPr lang="pl-PL" sz="2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 </a:t>
            </a:r>
            <a:r>
              <a:rPr lang="pl-PL" sz="2400" dirty="0" err="1">
                <a:solidFill>
                  <a:schemeClr val="bg1"/>
                </a:solidFill>
              </a:rPr>
              <a:t>bypassing</a:t>
            </a:r>
            <a:r>
              <a:rPr lang="pl-PL" sz="2400" dirty="0">
                <a:solidFill>
                  <a:schemeClr val="bg1"/>
                </a:solidFill>
              </a:rPr>
              <a:t> </a:t>
            </a:r>
            <a:r>
              <a:rPr lang="pl-PL" sz="2400" dirty="0" err="1">
                <a:solidFill>
                  <a:schemeClr val="bg1"/>
                </a:solidFill>
              </a:rPr>
              <a:t>whitelist</a:t>
            </a:r>
            <a:r>
              <a:rPr lang="pl-PL" sz="2400" dirty="0">
                <a:solidFill>
                  <a:schemeClr val="bg1"/>
                </a:solidFill>
              </a:rPr>
              <a:t> </a:t>
            </a:r>
            <a:r>
              <a:rPr lang="pl-PL" sz="2400" dirty="0" err="1">
                <a:solidFill>
                  <a:schemeClr val="bg1"/>
                </a:solidFill>
              </a:rPr>
              <a:t>filter</a:t>
            </a:r>
            <a:endParaRPr lang="pl-PL" sz="2400" dirty="0">
              <a:solidFill>
                <a:schemeClr val="bg1"/>
              </a:solidFill>
            </a:endParaRPr>
          </a:p>
          <a:p>
            <a:pPr marL="457200" indent="-457200">
              <a:buFont typeface="+mj-lt"/>
              <a:buAutoNum type="arabicPeriod"/>
            </a:pPr>
            <a:endParaRPr lang="pl-PL" sz="2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 </a:t>
            </a:r>
            <a:r>
              <a:rPr lang="pl-PL" sz="2400" dirty="0" err="1">
                <a:solidFill>
                  <a:schemeClr val="bg1"/>
                </a:solidFill>
              </a:rPr>
              <a:t>bypassing</a:t>
            </a:r>
            <a:r>
              <a:rPr lang="pl-PL" sz="2400" dirty="0">
                <a:solidFill>
                  <a:schemeClr val="bg1"/>
                </a:solidFill>
              </a:rPr>
              <a:t> </a:t>
            </a:r>
            <a:r>
              <a:rPr lang="pl-PL" sz="2400" dirty="0" err="1">
                <a:solidFill>
                  <a:schemeClr val="bg1"/>
                </a:solidFill>
              </a:rPr>
              <a:t>blacklist</a:t>
            </a:r>
            <a:r>
              <a:rPr lang="pl-PL" sz="2400" dirty="0">
                <a:solidFill>
                  <a:schemeClr val="bg1"/>
                </a:solidFill>
              </a:rPr>
              <a:t> </a:t>
            </a:r>
            <a:r>
              <a:rPr lang="pl-PL" sz="2400" dirty="0" err="1">
                <a:solidFill>
                  <a:schemeClr val="bg1"/>
                </a:solidFill>
              </a:rPr>
              <a:t>filter</a:t>
            </a:r>
            <a:endParaRPr lang="pl-PL" sz="2400" dirty="0">
              <a:solidFill>
                <a:schemeClr val="bg1"/>
              </a:solidFill>
            </a:endParaRPr>
          </a:p>
          <a:p>
            <a:pPr marL="457200" indent="-457200">
              <a:buFont typeface="+mj-lt"/>
              <a:buAutoNum type="arabicPeriod"/>
            </a:pPr>
            <a:endParaRPr lang="pl-PL" sz="2400" dirty="0">
              <a:solidFill>
                <a:schemeClr val="bg1"/>
              </a:solidFill>
            </a:endParaRPr>
          </a:p>
          <a:p>
            <a:pPr marL="457200" indent="-457200">
              <a:buFont typeface="+mj-lt"/>
              <a:buAutoNum type="arabicPeriod"/>
            </a:pPr>
            <a:r>
              <a:rPr lang="pl-PL" sz="2400" dirty="0" err="1">
                <a:solidFill>
                  <a:schemeClr val="bg1"/>
                </a:solidFill>
              </a:rPr>
              <a:t>Delete</a:t>
            </a:r>
            <a:r>
              <a:rPr lang="pl-PL" sz="2400" dirty="0">
                <a:solidFill>
                  <a:schemeClr val="bg1"/>
                </a:solidFill>
              </a:rPr>
              <a:t> </a:t>
            </a:r>
            <a:r>
              <a:rPr lang="pl-PL" sz="2400" dirty="0" err="1">
                <a:solidFill>
                  <a:schemeClr val="bg1"/>
                </a:solidFill>
              </a:rPr>
              <a:t>user</a:t>
            </a:r>
            <a:r>
              <a:rPr lang="pl-PL" sz="2400" dirty="0">
                <a:solidFill>
                  <a:schemeClr val="bg1"/>
                </a:solidFill>
              </a:rPr>
              <a:t> Carlos </a:t>
            </a:r>
            <a:r>
              <a:rPr lang="pl-PL" sz="2400" dirty="0" err="1">
                <a:solidFill>
                  <a:schemeClr val="bg1"/>
                </a:solidFill>
              </a:rPr>
              <a:t>taking</a:t>
            </a:r>
            <a:r>
              <a:rPr lang="pl-PL" sz="2400" dirty="0">
                <a:solidFill>
                  <a:schemeClr val="bg1"/>
                </a:solidFill>
              </a:rPr>
              <a:t> </a:t>
            </a:r>
            <a:r>
              <a:rPr lang="pl-PL" sz="2400" dirty="0" err="1">
                <a:solidFill>
                  <a:schemeClr val="bg1"/>
                </a:solidFill>
              </a:rPr>
              <a:t>into</a:t>
            </a:r>
            <a:r>
              <a:rPr lang="pl-PL" sz="2400" dirty="0">
                <a:solidFill>
                  <a:schemeClr val="bg1"/>
                </a:solidFill>
              </a:rPr>
              <a:t> </a:t>
            </a:r>
            <a:r>
              <a:rPr lang="pl-PL" sz="2400" dirty="0" err="1">
                <a:solidFill>
                  <a:schemeClr val="bg1"/>
                </a:solidFill>
              </a:rPr>
              <a:t>consideration</a:t>
            </a:r>
            <a:r>
              <a:rPr lang="pl-PL" sz="2400" dirty="0">
                <a:solidFill>
                  <a:schemeClr val="bg1"/>
                </a:solidFill>
              </a:rPr>
              <a:t> </a:t>
            </a:r>
            <a:r>
              <a:rPr lang="pl-PL" sz="2400" dirty="0" err="1">
                <a:solidFill>
                  <a:schemeClr val="bg1"/>
                </a:solidFill>
              </a:rPr>
              <a:t>fact</a:t>
            </a:r>
            <a:r>
              <a:rPr lang="pl-PL" sz="2400" dirty="0">
                <a:solidFill>
                  <a:schemeClr val="bg1"/>
                </a:solidFill>
              </a:rPr>
              <a:t> </a:t>
            </a:r>
            <a:r>
              <a:rPr lang="pl-PL" sz="2400" dirty="0" err="1">
                <a:solidFill>
                  <a:schemeClr val="bg1"/>
                </a:solidFill>
              </a:rPr>
              <a:t>that</a:t>
            </a:r>
            <a:r>
              <a:rPr lang="pl-PL" sz="2400" dirty="0">
                <a:solidFill>
                  <a:schemeClr val="bg1"/>
                </a:solidFill>
              </a:rPr>
              <a:t> </a:t>
            </a:r>
            <a:r>
              <a:rPr lang="pl-PL" sz="2400" dirty="0" err="1">
                <a:solidFill>
                  <a:schemeClr val="bg1"/>
                </a:solidFill>
              </a:rPr>
              <a:t>endpoint</a:t>
            </a:r>
            <a:r>
              <a:rPr lang="pl-PL" sz="2400" dirty="0">
                <a:solidFill>
                  <a:schemeClr val="bg1"/>
                </a:solidFill>
              </a:rPr>
              <a:t> </a:t>
            </a:r>
            <a:r>
              <a:rPr lang="pl-PL" sz="2400" dirty="0" err="1">
                <a:solidFill>
                  <a:schemeClr val="bg1"/>
                </a:solidFill>
              </a:rPr>
              <a:t>which</a:t>
            </a:r>
            <a:r>
              <a:rPr lang="pl-PL" sz="2400" dirty="0">
                <a:solidFill>
                  <a:schemeClr val="bg1"/>
                </a:solidFill>
              </a:rPr>
              <a:t> </a:t>
            </a:r>
            <a:r>
              <a:rPr lang="pl-PL" sz="2400" dirty="0" err="1">
                <a:solidFill>
                  <a:schemeClr val="bg1"/>
                </a:solidFill>
              </a:rPr>
              <a:t>is</a:t>
            </a:r>
            <a:r>
              <a:rPr lang="pl-PL" sz="2400" dirty="0">
                <a:solidFill>
                  <a:schemeClr val="bg1"/>
                </a:solidFill>
              </a:rPr>
              <a:t> </a:t>
            </a:r>
            <a:r>
              <a:rPr lang="pl-PL" sz="2400" dirty="0" err="1">
                <a:solidFill>
                  <a:schemeClr val="bg1"/>
                </a:solidFill>
              </a:rPr>
              <a:t>responsible</a:t>
            </a:r>
            <a:r>
              <a:rPr lang="pl-PL" sz="2400" dirty="0">
                <a:solidFill>
                  <a:schemeClr val="bg1"/>
                </a:solidFill>
              </a:rPr>
              <a:t> for </a:t>
            </a:r>
            <a:r>
              <a:rPr lang="pl-PL" sz="2400" dirty="0" err="1">
                <a:solidFill>
                  <a:schemeClr val="bg1"/>
                </a:solidFill>
              </a:rPr>
              <a:t>deleting</a:t>
            </a:r>
            <a:r>
              <a:rPr lang="pl-PL" sz="2400" dirty="0">
                <a:solidFill>
                  <a:schemeClr val="bg1"/>
                </a:solidFill>
              </a:rPr>
              <a:t> </a:t>
            </a:r>
            <a:r>
              <a:rPr lang="pl-PL" sz="2400" dirty="0" err="1">
                <a:solidFill>
                  <a:schemeClr val="bg1"/>
                </a:solidFill>
              </a:rPr>
              <a:t>users</a:t>
            </a:r>
            <a:r>
              <a:rPr lang="pl-PL" sz="2400" dirty="0">
                <a:solidFill>
                  <a:schemeClr val="bg1"/>
                </a:solidFill>
              </a:rPr>
              <a:t> </a:t>
            </a:r>
            <a:r>
              <a:rPr lang="pl-PL" sz="2400" dirty="0" err="1">
                <a:solidFill>
                  <a:schemeClr val="bg1"/>
                </a:solidFill>
              </a:rPr>
              <a:t>is</a:t>
            </a:r>
            <a:r>
              <a:rPr lang="pl-PL" sz="2400" dirty="0">
                <a:solidFill>
                  <a:schemeClr val="bg1"/>
                </a:solidFill>
              </a:rPr>
              <a:t> </a:t>
            </a:r>
            <a:r>
              <a:rPr lang="pl-PL" sz="2400" dirty="0" err="1">
                <a:solidFill>
                  <a:schemeClr val="bg1"/>
                </a:solidFill>
              </a:rPr>
              <a:t>implemented</a:t>
            </a:r>
            <a:r>
              <a:rPr lang="pl-PL" sz="2400" dirty="0">
                <a:solidFill>
                  <a:schemeClr val="bg1"/>
                </a:solidFill>
              </a:rPr>
              <a:t> on </a:t>
            </a:r>
            <a:r>
              <a:rPr lang="pl-PL" sz="2400" dirty="0" err="1">
                <a:solidFill>
                  <a:schemeClr val="bg1"/>
                </a:solidFill>
              </a:rPr>
              <a:t>different</a:t>
            </a:r>
            <a:r>
              <a:rPr lang="pl-PL" sz="2400" dirty="0">
                <a:solidFill>
                  <a:schemeClr val="bg1"/>
                </a:solidFill>
              </a:rPr>
              <a:t> </a:t>
            </a:r>
            <a:r>
              <a:rPr lang="pl-PL" sz="2400" dirty="0" err="1">
                <a:solidFill>
                  <a:schemeClr val="bg1"/>
                </a:solidFill>
              </a:rPr>
              <a:t>instance</a:t>
            </a:r>
            <a:endParaRPr lang="pl-PL" sz="2400" dirty="0">
              <a:solidFill>
                <a:schemeClr val="bg1"/>
              </a:solidFill>
            </a:endParaRPr>
          </a:p>
        </p:txBody>
      </p:sp>
    </p:spTree>
    <p:extLst>
      <p:ext uri="{BB962C8B-B14F-4D97-AF65-F5344CB8AC3E}">
        <p14:creationId xmlns:p14="http://schemas.microsoft.com/office/powerpoint/2010/main" val="130256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A8473596-8D58-4ED7-963F-FB439B3F8A22}"/>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F79CD27A-A962-4394-8072-DE468E313A34}"/>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89FD413D-EBFF-4736-A38F-6F867B108C67}"/>
              </a:ext>
            </a:extLst>
          </p:cNvPr>
          <p:cNvSpPr>
            <a:spLocks noGrp="1"/>
          </p:cNvSpPr>
          <p:nvPr>
            <p:ph type="sldNum" sz="quarter" idx="12"/>
          </p:nvPr>
        </p:nvSpPr>
        <p:spPr/>
        <p:txBody>
          <a:bodyPr/>
          <a:lstStyle/>
          <a:p>
            <a:fld id="{81D2C36F-4504-47C0-B82F-A167342A2754}" type="slidenum">
              <a:rPr lang="en-US" smtClean="0"/>
              <a:t>3</a:t>
            </a:fld>
            <a:endParaRPr lang="en-US"/>
          </a:p>
        </p:txBody>
      </p:sp>
      <p:pic>
        <p:nvPicPr>
          <p:cNvPr id="5" name="Picture 3" descr="Abstrakcyjne tło z cząstką">
            <a:extLst>
              <a:ext uri="{FF2B5EF4-FFF2-40B4-BE49-F238E27FC236}">
                <a16:creationId xmlns:a16="http://schemas.microsoft.com/office/drawing/2014/main" id="{9B9E575A-F5A5-49F1-8683-A48EE78E1265}"/>
              </a:ext>
            </a:extLst>
          </p:cNvPr>
          <p:cNvPicPr>
            <a:picLocks noChangeAspect="1"/>
          </p:cNvPicPr>
          <p:nvPr/>
        </p:nvPicPr>
        <p:blipFill rotWithShape="1">
          <a:blip r:embed="rId2"/>
          <a:srcRect/>
          <a:stretch/>
        </p:blipFill>
        <p:spPr>
          <a:xfrm>
            <a:off x="-21" y="-2"/>
            <a:ext cx="12191979" cy="6857989"/>
          </a:xfrm>
          <a:prstGeom prst="rect">
            <a:avLst/>
          </a:prstGeom>
        </p:spPr>
      </p:pic>
      <p:sp>
        <p:nvSpPr>
          <p:cNvPr id="6" name="pole tekstowe 5">
            <a:extLst>
              <a:ext uri="{FF2B5EF4-FFF2-40B4-BE49-F238E27FC236}">
                <a16:creationId xmlns:a16="http://schemas.microsoft.com/office/drawing/2014/main" id="{A584596E-E641-4E07-9E20-356863C5FA38}"/>
              </a:ext>
            </a:extLst>
          </p:cNvPr>
          <p:cNvSpPr txBox="1"/>
          <p:nvPr/>
        </p:nvSpPr>
        <p:spPr>
          <a:xfrm>
            <a:off x="0" y="0"/>
            <a:ext cx="12191958" cy="2154436"/>
          </a:xfrm>
          <a:prstGeom prst="rect">
            <a:avLst/>
          </a:prstGeom>
          <a:noFill/>
        </p:spPr>
        <p:txBody>
          <a:bodyPr wrap="square" rtlCol="0">
            <a:spAutoFit/>
          </a:bodyPr>
          <a:lstStyle/>
          <a:p>
            <a:pPr algn="ctr"/>
            <a:r>
              <a:rPr lang="pl-PL" sz="4400" dirty="0">
                <a:solidFill>
                  <a:schemeClr val="bg1"/>
                </a:solidFill>
                <a:latin typeface="Algerian" panose="04020705040A02060702" pitchFamily="82" charset="0"/>
              </a:rPr>
              <a:t>RANKINGS</a:t>
            </a:r>
          </a:p>
          <a:p>
            <a:pPr algn="ctr"/>
            <a:r>
              <a:rPr lang="pl-PL" sz="2400" dirty="0">
                <a:solidFill>
                  <a:schemeClr val="bg1"/>
                </a:solidFill>
                <a:latin typeface="Algerian" panose="04020705040A02060702" pitchFamily="82" charset="0"/>
                <a:hlinkClick r:id="rId3"/>
              </a:rPr>
              <a:t>https://owasp.org/www-project-top-ten/</a:t>
            </a:r>
            <a:endParaRPr lang="pl-PL" sz="2400" dirty="0">
              <a:solidFill>
                <a:schemeClr val="bg1"/>
              </a:solidFill>
              <a:latin typeface="Algerian" panose="04020705040A02060702" pitchFamily="82" charset="0"/>
            </a:endParaRPr>
          </a:p>
          <a:p>
            <a:pPr algn="ctr"/>
            <a:endParaRPr lang="pl-PL" sz="2400" dirty="0">
              <a:solidFill>
                <a:schemeClr val="bg1"/>
              </a:solidFill>
              <a:latin typeface="Algerian" panose="04020705040A02060702" pitchFamily="82" charset="0"/>
            </a:endParaRPr>
          </a:p>
          <a:p>
            <a:pPr algn="ctr"/>
            <a:r>
              <a:rPr lang="pl-PL" sz="2400" dirty="0">
                <a:solidFill>
                  <a:schemeClr val="bg1"/>
                </a:solidFill>
                <a:latin typeface="Algerian" panose="04020705040A02060702" pitchFamily="82" charset="0"/>
              </a:rPr>
              <a:t> </a:t>
            </a:r>
          </a:p>
          <a:p>
            <a:pPr algn="ctr"/>
            <a:endParaRPr lang="pl-PL" dirty="0"/>
          </a:p>
        </p:txBody>
      </p:sp>
      <p:pic>
        <p:nvPicPr>
          <p:cNvPr id="1026" name="Picture 2" descr="Mapping">
            <a:extLst>
              <a:ext uri="{FF2B5EF4-FFF2-40B4-BE49-F238E27FC236}">
                <a16:creationId xmlns:a16="http://schemas.microsoft.com/office/drawing/2014/main" id="{63201A70-C5A1-4EF1-BB1D-59342AC2F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59" y="1886940"/>
            <a:ext cx="11588417" cy="319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655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455A50B3-6B87-4A46-8F8C-843047785BCE}"/>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854DDD09-8B36-4180-8FCF-9F33EA2E730B}"/>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70F67E64-6544-432C-8B57-00A7F525C2AF}"/>
              </a:ext>
            </a:extLst>
          </p:cNvPr>
          <p:cNvSpPr>
            <a:spLocks noGrp="1"/>
          </p:cNvSpPr>
          <p:nvPr>
            <p:ph type="sldNum" sz="quarter" idx="12"/>
          </p:nvPr>
        </p:nvSpPr>
        <p:spPr/>
        <p:txBody>
          <a:bodyPr/>
          <a:lstStyle/>
          <a:p>
            <a:fld id="{81D2C36F-4504-47C0-B82F-A167342A2754}" type="slidenum">
              <a:rPr lang="en-US" smtClean="0"/>
              <a:t>4</a:t>
            </a:fld>
            <a:endParaRPr lang="en-US"/>
          </a:p>
        </p:txBody>
      </p:sp>
      <p:pic>
        <p:nvPicPr>
          <p:cNvPr id="5" name="Picture 3" descr="Abstrakcyjne tło z cząstką">
            <a:extLst>
              <a:ext uri="{FF2B5EF4-FFF2-40B4-BE49-F238E27FC236}">
                <a16:creationId xmlns:a16="http://schemas.microsoft.com/office/drawing/2014/main" id="{AA73BD7F-2656-46EE-A2B5-CE9381F7AD3C}"/>
              </a:ext>
            </a:extLst>
          </p:cNvPr>
          <p:cNvPicPr>
            <a:picLocks noChangeAspect="1"/>
          </p:cNvPicPr>
          <p:nvPr/>
        </p:nvPicPr>
        <p:blipFill rotWithShape="1">
          <a:blip r:embed="rId2"/>
          <a:srcRect/>
          <a:stretch/>
        </p:blipFill>
        <p:spPr>
          <a:xfrm>
            <a:off x="21" y="11"/>
            <a:ext cx="12191979" cy="6857989"/>
          </a:xfrm>
          <a:prstGeom prst="rect">
            <a:avLst/>
          </a:prstGeom>
        </p:spPr>
      </p:pic>
      <p:pic>
        <p:nvPicPr>
          <p:cNvPr id="7" name="Obraz 6">
            <a:extLst>
              <a:ext uri="{FF2B5EF4-FFF2-40B4-BE49-F238E27FC236}">
                <a16:creationId xmlns:a16="http://schemas.microsoft.com/office/drawing/2014/main" id="{E3443685-AE12-49A1-9E69-8841E6604273}"/>
              </a:ext>
            </a:extLst>
          </p:cNvPr>
          <p:cNvPicPr>
            <a:picLocks noChangeAspect="1"/>
          </p:cNvPicPr>
          <p:nvPr/>
        </p:nvPicPr>
        <p:blipFill>
          <a:blip r:embed="rId3"/>
          <a:stretch>
            <a:fillRect/>
          </a:stretch>
        </p:blipFill>
        <p:spPr>
          <a:xfrm>
            <a:off x="243247" y="1249989"/>
            <a:ext cx="5467350" cy="3990975"/>
          </a:xfrm>
          <a:prstGeom prst="rect">
            <a:avLst/>
          </a:prstGeom>
        </p:spPr>
      </p:pic>
      <p:pic>
        <p:nvPicPr>
          <p:cNvPr id="9" name="Picture 4" descr="Turning bad SSRF to good SSRF: Websphere Portal – Assetnote">
            <a:extLst>
              <a:ext uri="{FF2B5EF4-FFF2-40B4-BE49-F238E27FC236}">
                <a16:creationId xmlns:a16="http://schemas.microsoft.com/office/drawing/2014/main" id="{F212AA88-E209-44BA-8973-1656C7773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084378"/>
            <a:ext cx="5762928" cy="432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829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3E1B706-5572-4DB2-9DFD-10FF200C5498}"/>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5B202EAC-23E5-41C7-9A60-CC96ACB29097}"/>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83900FAC-EE90-407D-803B-9CC43384B438}"/>
              </a:ext>
            </a:extLst>
          </p:cNvPr>
          <p:cNvSpPr>
            <a:spLocks noGrp="1"/>
          </p:cNvSpPr>
          <p:nvPr>
            <p:ph type="sldNum" sz="quarter" idx="12"/>
          </p:nvPr>
        </p:nvSpPr>
        <p:spPr/>
        <p:txBody>
          <a:bodyPr/>
          <a:lstStyle/>
          <a:p>
            <a:fld id="{81D2C36F-4504-47C0-B82F-A167342A2754}" type="slidenum">
              <a:rPr lang="en-US" smtClean="0"/>
              <a:t>5</a:t>
            </a:fld>
            <a:endParaRPr lang="en-US"/>
          </a:p>
        </p:txBody>
      </p:sp>
      <p:pic>
        <p:nvPicPr>
          <p:cNvPr id="5" name="Picture 3" descr="Abstrakcyjne tło z cząstką">
            <a:extLst>
              <a:ext uri="{FF2B5EF4-FFF2-40B4-BE49-F238E27FC236}">
                <a16:creationId xmlns:a16="http://schemas.microsoft.com/office/drawing/2014/main" id="{1303B200-104E-4850-AC61-AA97B92FD200}"/>
              </a:ext>
            </a:extLst>
          </p:cNvPr>
          <p:cNvPicPr>
            <a:picLocks noChangeAspect="1"/>
          </p:cNvPicPr>
          <p:nvPr/>
        </p:nvPicPr>
        <p:blipFill rotWithShape="1">
          <a:blip r:embed="rId2"/>
          <a:srcRect/>
          <a:stretch/>
        </p:blipFill>
        <p:spPr>
          <a:xfrm>
            <a:off x="0" y="-181069"/>
            <a:ext cx="12191979" cy="6857989"/>
          </a:xfrm>
          <a:prstGeom prst="rect">
            <a:avLst/>
          </a:prstGeom>
        </p:spPr>
      </p:pic>
      <p:pic>
        <p:nvPicPr>
          <p:cNvPr id="1038" name="Picture 14" descr="Mohammadreza Rashidi(rezaduty) Website">
            <a:extLst>
              <a:ext uri="{FF2B5EF4-FFF2-40B4-BE49-F238E27FC236}">
                <a16:creationId xmlns:a16="http://schemas.microsoft.com/office/drawing/2014/main" id="{5EBEF814-5E80-442D-BE06-8EF3DA33F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2" y="247291"/>
            <a:ext cx="9748623" cy="4046059"/>
          </a:xfrm>
          <a:prstGeom prst="rect">
            <a:avLst/>
          </a:prstGeom>
          <a:noFill/>
          <a:extLst>
            <a:ext uri="{909E8E84-426E-40DD-AFC4-6F175D3DCCD1}">
              <a14:hiddenFill xmlns:a14="http://schemas.microsoft.com/office/drawing/2010/main">
                <a:solidFill>
                  <a:srgbClr val="FFFFFF"/>
                </a:solidFill>
              </a14:hiddenFill>
            </a:ext>
          </a:extLst>
        </p:spPr>
      </p:pic>
      <p:pic>
        <p:nvPicPr>
          <p:cNvPr id="7" name="Obraz 6">
            <a:extLst>
              <a:ext uri="{FF2B5EF4-FFF2-40B4-BE49-F238E27FC236}">
                <a16:creationId xmlns:a16="http://schemas.microsoft.com/office/drawing/2014/main" id="{2E8F5371-9B9D-4671-9A3C-DA148EC17D12}"/>
              </a:ext>
            </a:extLst>
          </p:cNvPr>
          <p:cNvPicPr>
            <a:picLocks noChangeAspect="1"/>
          </p:cNvPicPr>
          <p:nvPr/>
        </p:nvPicPr>
        <p:blipFill>
          <a:blip r:embed="rId4"/>
          <a:stretch>
            <a:fillRect/>
          </a:stretch>
        </p:blipFill>
        <p:spPr>
          <a:xfrm>
            <a:off x="2421667" y="4638116"/>
            <a:ext cx="8321170" cy="1303441"/>
          </a:xfrm>
          <a:prstGeom prst="rect">
            <a:avLst/>
          </a:prstGeom>
        </p:spPr>
      </p:pic>
      <p:sp>
        <p:nvSpPr>
          <p:cNvPr id="8" name="pole tekstowe 7">
            <a:extLst>
              <a:ext uri="{FF2B5EF4-FFF2-40B4-BE49-F238E27FC236}">
                <a16:creationId xmlns:a16="http://schemas.microsoft.com/office/drawing/2014/main" id="{04A14F4C-2DAF-4468-A25F-654E70F301F9}"/>
              </a:ext>
            </a:extLst>
          </p:cNvPr>
          <p:cNvSpPr txBox="1"/>
          <p:nvPr/>
        </p:nvSpPr>
        <p:spPr>
          <a:xfrm>
            <a:off x="1768262" y="6020753"/>
            <a:ext cx="9522700" cy="646331"/>
          </a:xfrm>
          <a:prstGeom prst="rect">
            <a:avLst/>
          </a:prstGeom>
          <a:noFill/>
        </p:spPr>
        <p:txBody>
          <a:bodyPr wrap="square" rtlCol="0">
            <a:spAutoFit/>
          </a:bodyPr>
          <a:lstStyle/>
          <a:p>
            <a:pPr algn="ctr"/>
            <a:r>
              <a:rPr lang="pl-PL" i="1" u="sng" dirty="0" err="1">
                <a:solidFill>
                  <a:schemeClr val="bg1"/>
                </a:solidFill>
              </a:rPr>
              <a:t>Comment</a:t>
            </a:r>
            <a:r>
              <a:rPr lang="pl-PL" i="1" u="sng" dirty="0">
                <a:solidFill>
                  <a:schemeClr val="bg1"/>
                </a:solidFill>
              </a:rPr>
              <a:t>:  </a:t>
            </a:r>
            <a:r>
              <a:rPr lang="pl-PL" i="1" u="sng" dirty="0" err="1">
                <a:solidFill>
                  <a:schemeClr val="bg1"/>
                </a:solidFill>
              </a:rPr>
              <a:t>Incidence</a:t>
            </a:r>
            <a:r>
              <a:rPr lang="pl-PL" i="1" u="sng" dirty="0">
                <a:solidFill>
                  <a:schemeClr val="bg1"/>
                </a:solidFill>
              </a:rPr>
              <a:t> </a:t>
            </a:r>
            <a:r>
              <a:rPr lang="pl-PL" i="1" u="sng" dirty="0" err="1">
                <a:solidFill>
                  <a:schemeClr val="bg1"/>
                </a:solidFill>
              </a:rPr>
              <a:t>rate</a:t>
            </a:r>
            <a:r>
              <a:rPr lang="pl-PL" i="1" u="sng" dirty="0">
                <a:solidFill>
                  <a:schemeClr val="bg1"/>
                </a:solidFill>
              </a:rPr>
              <a:t> of SSRF </a:t>
            </a:r>
            <a:r>
              <a:rPr lang="pl-PL" i="1" u="sng" dirty="0" err="1">
                <a:solidFill>
                  <a:schemeClr val="bg1"/>
                </a:solidFill>
              </a:rPr>
              <a:t>is</a:t>
            </a:r>
            <a:r>
              <a:rPr lang="pl-PL" i="1" u="sng" dirty="0">
                <a:solidFill>
                  <a:schemeClr val="bg1"/>
                </a:solidFill>
              </a:rPr>
              <a:t> </a:t>
            </a:r>
            <a:r>
              <a:rPr lang="pl-PL" i="1" u="sng" dirty="0" err="1">
                <a:solidFill>
                  <a:schemeClr val="bg1"/>
                </a:solidFill>
              </a:rPr>
              <a:t>realitively</a:t>
            </a:r>
            <a:r>
              <a:rPr lang="pl-PL" i="1" u="sng" dirty="0">
                <a:solidFill>
                  <a:schemeClr val="bg1"/>
                </a:solidFill>
              </a:rPr>
              <a:t> </a:t>
            </a:r>
            <a:r>
              <a:rPr lang="pl-PL" i="1" u="sng" dirty="0" err="1">
                <a:solidFill>
                  <a:schemeClr val="bg1"/>
                </a:solidFill>
              </a:rPr>
              <a:t>low</a:t>
            </a:r>
            <a:r>
              <a:rPr lang="pl-PL" i="1" u="sng" dirty="0">
                <a:solidFill>
                  <a:schemeClr val="bg1"/>
                </a:solidFill>
              </a:rPr>
              <a:t> </a:t>
            </a:r>
            <a:r>
              <a:rPr lang="pl-PL" i="1" u="sng" dirty="0" err="1">
                <a:solidFill>
                  <a:schemeClr val="bg1"/>
                </a:solidFill>
              </a:rPr>
              <a:t>however</a:t>
            </a:r>
            <a:r>
              <a:rPr lang="pl-PL" i="1" u="sng" dirty="0">
                <a:solidFill>
                  <a:schemeClr val="bg1"/>
                </a:solidFill>
              </a:rPr>
              <a:t> </a:t>
            </a:r>
            <a:r>
              <a:rPr lang="pl-PL" i="1" u="sng" dirty="0" err="1">
                <a:solidFill>
                  <a:schemeClr val="bg1"/>
                </a:solidFill>
              </a:rPr>
              <a:t>this</a:t>
            </a:r>
            <a:r>
              <a:rPr lang="pl-PL" i="1" u="sng" dirty="0">
                <a:solidFill>
                  <a:schemeClr val="bg1"/>
                </a:solidFill>
              </a:rPr>
              <a:t> </a:t>
            </a:r>
            <a:r>
              <a:rPr lang="pl-PL" i="1" u="sng" dirty="0" err="1">
                <a:solidFill>
                  <a:schemeClr val="bg1"/>
                </a:solidFill>
              </a:rPr>
              <a:t>class</a:t>
            </a:r>
            <a:r>
              <a:rPr lang="pl-PL" i="1" u="sng" dirty="0">
                <a:solidFill>
                  <a:schemeClr val="bg1"/>
                </a:solidFill>
              </a:rPr>
              <a:t> of </a:t>
            </a:r>
            <a:r>
              <a:rPr lang="pl-PL" i="1" u="sng" dirty="0" err="1">
                <a:solidFill>
                  <a:schemeClr val="bg1"/>
                </a:solidFill>
              </a:rPr>
              <a:t>attacks</a:t>
            </a:r>
            <a:r>
              <a:rPr lang="pl-PL" i="1" u="sng" dirty="0">
                <a:solidFill>
                  <a:schemeClr val="bg1"/>
                </a:solidFill>
              </a:rPr>
              <a:t> (</a:t>
            </a:r>
            <a:r>
              <a:rPr lang="pl-PL" i="1" u="sng" dirty="0" err="1">
                <a:solidFill>
                  <a:schemeClr val="bg1"/>
                </a:solidFill>
              </a:rPr>
              <a:t>it</a:t>
            </a:r>
            <a:r>
              <a:rPr lang="pl-PL" i="1" u="sng" dirty="0">
                <a:solidFill>
                  <a:schemeClr val="bg1"/>
                </a:solidFill>
              </a:rPr>
              <a:t> </a:t>
            </a:r>
            <a:r>
              <a:rPr lang="pl-PL" i="1" u="sng" dirty="0" err="1">
                <a:solidFill>
                  <a:schemeClr val="bg1"/>
                </a:solidFill>
              </a:rPr>
              <a:t>is</a:t>
            </a:r>
            <a:r>
              <a:rPr lang="pl-PL" i="1" u="sng" dirty="0">
                <a:solidFill>
                  <a:schemeClr val="bg1"/>
                </a:solidFill>
              </a:rPr>
              <a:t> not a </a:t>
            </a:r>
            <a:r>
              <a:rPr lang="pl-PL" i="1" u="sng" dirty="0" err="1">
                <a:solidFill>
                  <a:schemeClr val="bg1"/>
                </a:solidFill>
              </a:rPr>
              <a:t>vulnerability</a:t>
            </a:r>
            <a:r>
              <a:rPr lang="pl-PL" i="1" u="sng" dirty="0">
                <a:solidFill>
                  <a:schemeClr val="bg1"/>
                </a:solidFill>
              </a:rPr>
              <a:t>) </a:t>
            </a:r>
            <a:r>
              <a:rPr lang="pl-PL" i="1" u="sng" dirty="0" err="1">
                <a:solidFill>
                  <a:schemeClr val="bg1"/>
                </a:solidFill>
              </a:rPr>
              <a:t>is</a:t>
            </a:r>
            <a:r>
              <a:rPr lang="pl-PL" i="1" u="sng" dirty="0">
                <a:solidFill>
                  <a:schemeClr val="bg1"/>
                </a:solidFill>
              </a:rPr>
              <a:t> </a:t>
            </a:r>
            <a:r>
              <a:rPr lang="pl-PL" i="1" u="sng" dirty="0" err="1">
                <a:solidFill>
                  <a:schemeClr val="bg1"/>
                </a:solidFill>
              </a:rPr>
              <a:t>extremely</a:t>
            </a:r>
            <a:r>
              <a:rPr lang="pl-PL" i="1" u="sng" dirty="0">
                <a:solidFill>
                  <a:schemeClr val="bg1"/>
                </a:solidFill>
              </a:rPr>
              <a:t> </a:t>
            </a:r>
            <a:r>
              <a:rPr lang="pl-PL" i="1" u="sng" dirty="0" err="1">
                <a:solidFill>
                  <a:schemeClr val="bg1"/>
                </a:solidFill>
              </a:rPr>
              <a:t>critical</a:t>
            </a:r>
            <a:r>
              <a:rPr lang="pl-PL" i="1" u="sng" dirty="0">
                <a:solidFill>
                  <a:schemeClr val="bg1"/>
                </a:solidFill>
              </a:rPr>
              <a:t>!</a:t>
            </a:r>
          </a:p>
        </p:txBody>
      </p:sp>
    </p:spTree>
    <p:extLst>
      <p:ext uri="{BB962C8B-B14F-4D97-AF65-F5344CB8AC3E}">
        <p14:creationId xmlns:p14="http://schemas.microsoft.com/office/powerpoint/2010/main" val="8451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30C5FCD1-2D48-4D91-892C-974EBFE76866}"/>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B0865CA4-A75D-4BA6-88C9-D6101453ABF8}"/>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1D6F2CD3-795C-40B9-907D-C62B095A9758}"/>
              </a:ext>
            </a:extLst>
          </p:cNvPr>
          <p:cNvSpPr>
            <a:spLocks noGrp="1"/>
          </p:cNvSpPr>
          <p:nvPr>
            <p:ph type="sldNum" sz="quarter" idx="12"/>
          </p:nvPr>
        </p:nvSpPr>
        <p:spPr/>
        <p:txBody>
          <a:bodyPr/>
          <a:lstStyle/>
          <a:p>
            <a:fld id="{81D2C36F-4504-47C0-B82F-A167342A2754}" type="slidenum">
              <a:rPr lang="en-US" smtClean="0"/>
              <a:t>6</a:t>
            </a:fld>
            <a:endParaRPr lang="en-US"/>
          </a:p>
        </p:txBody>
      </p:sp>
      <p:pic>
        <p:nvPicPr>
          <p:cNvPr id="5" name="Picture 3" descr="Abstrakcyjne tło z cząstką">
            <a:extLst>
              <a:ext uri="{FF2B5EF4-FFF2-40B4-BE49-F238E27FC236}">
                <a16:creationId xmlns:a16="http://schemas.microsoft.com/office/drawing/2014/main" id="{4F829DCF-F469-4C92-8314-49E825F6F609}"/>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EFD69FF5-B2CB-4D92-8228-CFEEB5DAB338}"/>
              </a:ext>
            </a:extLst>
          </p:cNvPr>
          <p:cNvSpPr txBox="1"/>
          <p:nvPr/>
        </p:nvSpPr>
        <p:spPr>
          <a:xfrm>
            <a:off x="-21" y="0"/>
            <a:ext cx="12192000" cy="6032421"/>
          </a:xfrm>
          <a:prstGeom prst="rect">
            <a:avLst/>
          </a:prstGeom>
          <a:noFill/>
        </p:spPr>
        <p:txBody>
          <a:bodyPr wrap="square" rtlCol="0">
            <a:spAutoFit/>
          </a:bodyPr>
          <a:lstStyle/>
          <a:p>
            <a:pPr algn="ctr"/>
            <a:r>
              <a:rPr lang="pl-PL" sz="6600" b="1" dirty="0" err="1">
                <a:solidFill>
                  <a:schemeClr val="bg1"/>
                </a:solidFill>
              </a:rPr>
              <a:t>Reasons</a:t>
            </a:r>
            <a:r>
              <a:rPr lang="pl-PL" sz="6600" b="1" dirty="0">
                <a:solidFill>
                  <a:schemeClr val="bg1"/>
                </a:solidFill>
              </a:rPr>
              <a:t> of</a:t>
            </a:r>
            <a:r>
              <a:rPr lang="pl-PL" sz="6600" b="1" dirty="0"/>
              <a:t> </a:t>
            </a:r>
            <a:r>
              <a:rPr lang="pl-PL" sz="6600" b="1" dirty="0">
                <a:solidFill>
                  <a:schemeClr val="bg1"/>
                </a:solidFill>
              </a:rPr>
              <a:t>SSRF</a:t>
            </a:r>
          </a:p>
          <a:p>
            <a:pPr algn="ctr"/>
            <a:endParaRPr lang="pl-PL" sz="4400" b="1" dirty="0">
              <a:solidFill>
                <a:schemeClr val="bg1"/>
              </a:solidFill>
            </a:endParaRPr>
          </a:p>
          <a:p>
            <a:pPr marL="342900" indent="-342900">
              <a:buFont typeface="Arial" panose="020B0604020202020204" pitchFamily="34" charset="0"/>
              <a:buChar char="•"/>
            </a:pPr>
            <a:r>
              <a:rPr lang="pl-PL" sz="2400" b="1" dirty="0">
                <a:solidFill>
                  <a:schemeClr val="bg1"/>
                </a:solidFill>
              </a:rPr>
              <a:t>Application </a:t>
            </a:r>
            <a:r>
              <a:rPr lang="pl-PL" sz="2400" b="1" dirty="0" err="1">
                <a:solidFill>
                  <a:schemeClr val="bg1"/>
                </a:solidFill>
              </a:rPr>
              <a:t>performs</a:t>
            </a:r>
            <a:r>
              <a:rPr lang="pl-PL" sz="2400" b="1" dirty="0">
                <a:solidFill>
                  <a:schemeClr val="bg1"/>
                </a:solidFill>
              </a:rPr>
              <a:t> </a:t>
            </a:r>
            <a:r>
              <a:rPr lang="pl-PL" sz="2400" b="1" dirty="0" err="1">
                <a:solidFill>
                  <a:schemeClr val="bg1"/>
                </a:solidFill>
              </a:rPr>
              <a:t>requests</a:t>
            </a:r>
            <a:r>
              <a:rPr lang="pl-PL" sz="2400" b="1" dirty="0">
                <a:solidFill>
                  <a:schemeClr val="bg1"/>
                </a:solidFill>
              </a:rPr>
              <a:t> to a </a:t>
            </a:r>
            <a:r>
              <a:rPr lang="pl-PL" sz="2400" b="1" dirty="0" err="1">
                <a:solidFill>
                  <a:schemeClr val="bg1"/>
                </a:solidFill>
              </a:rPr>
              <a:t>server</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a:solidFill>
                  <a:schemeClr val="bg1"/>
                </a:solidFill>
              </a:rPr>
              <a:t>Hacker </a:t>
            </a:r>
            <a:r>
              <a:rPr lang="pl-PL" sz="2400" b="1" dirty="0" err="1">
                <a:solidFill>
                  <a:schemeClr val="bg1"/>
                </a:solidFill>
              </a:rPr>
              <a:t>has</a:t>
            </a:r>
            <a:r>
              <a:rPr lang="pl-PL" sz="2400" b="1" dirty="0">
                <a:solidFill>
                  <a:schemeClr val="bg1"/>
                </a:solidFill>
              </a:rPr>
              <a:t> </a:t>
            </a:r>
            <a:r>
              <a:rPr lang="pl-PL" sz="2400" b="1" dirty="0" err="1">
                <a:solidFill>
                  <a:schemeClr val="bg1"/>
                </a:solidFill>
              </a:rPr>
              <a:t>full</a:t>
            </a:r>
            <a:r>
              <a:rPr lang="pl-PL" sz="2400" b="1" dirty="0">
                <a:solidFill>
                  <a:schemeClr val="bg1"/>
                </a:solidFill>
              </a:rPr>
              <a:t> </a:t>
            </a:r>
            <a:r>
              <a:rPr lang="pl-PL" sz="2400" b="1" dirty="0" err="1">
                <a:solidFill>
                  <a:schemeClr val="bg1"/>
                </a:solidFill>
              </a:rPr>
              <a:t>or</a:t>
            </a:r>
            <a:r>
              <a:rPr lang="pl-PL" sz="2400" b="1" dirty="0">
                <a:solidFill>
                  <a:schemeClr val="bg1"/>
                </a:solidFill>
              </a:rPr>
              <a:t> </a:t>
            </a:r>
            <a:r>
              <a:rPr lang="pl-PL" sz="2400" b="1" dirty="0" err="1">
                <a:solidFill>
                  <a:schemeClr val="bg1"/>
                </a:solidFill>
              </a:rPr>
              <a:t>partial</a:t>
            </a:r>
            <a:r>
              <a:rPr lang="pl-PL" sz="2400" b="1" dirty="0">
                <a:solidFill>
                  <a:schemeClr val="bg1"/>
                </a:solidFill>
              </a:rPr>
              <a:t> </a:t>
            </a:r>
            <a:r>
              <a:rPr lang="pl-PL" sz="2400" b="1" dirty="0" err="1">
                <a:solidFill>
                  <a:schemeClr val="bg1"/>
                </a:solidFill>
              </a:rPr>
              <a:t>control</a:t>
            </a:r>
            <a:r>
              <a:rPr lang="pl-PL" sz="2400" b="1" dirty="0">
                <a:solidFill>
                  <a:schemeClr val="bg1"/>
                </a:solidFill>
              </a:rPr>
              <a:t> </a:t>
            </a:r>
            <a:r>
              <a:rPr lang="pl-PL" sz="2400" b="1" dirty="0" err="1">
                <a:solidFill>
                  <a:schemeClr val="bg1"/>
                </a:solidFill>
              </a:rPr>
              <a:t>over</a:t>
            </a:r>
            <a:r>
              <a:rPr lang="pl-PL" sz="2400" b="1" dirty="0">
                <a:solidFill>
                  <a:schemeClr val="bg1"/>
                </a:solidFill>
              </a:rPr>
              <a:t> the </a:t>
            </a:r>
            <a:r>
              <a:rPr lang="pl-PL" sz="2400" b="1" dirty="0" err="1">
                <a:solidFill>
                  <a:schemeClr val="bg1"/>
                </a:solidFill>
              </a:rPr>
              <a:t>request</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err="1">
                <a:solidFill>
                  <a:schemeClr val="bg1"/>
                </a:solidFill>
              </a:rPr>
              <a:t>Opened</a:t>
            </a:r>
            <a:r>
              <a:rPr lang="pl-PL" sz="2400" b="1" dirty="0">
                <a:solidFill>
                  <a:schemeClr val="bg1"/>
                </a:solidFill>
              </a:rPr>
              <a:t> </a:t>
            </a:r>
            <a:r>
              <a:rPr lang="pl-PL" sz="2400" b="1" dirty="0" err="1">
                <a:solidFill>
                  <a:schemeClr val="bg1"/>
                </a:solidFill>
              </a:rPr>
              <a:t>ports</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err="1">
                <a:solidFill>
                  <a:schemeClr val="bg1"/>
                </a:solidFill>
              </a:rPr>
              <a:t>Bypassing</a:t>
            </a:r>
            <a:r>
              <a:rPr lang="pl-PL" sz="2400" b="1" dirty="0">
                <a:solidFill>
                  <a:schemeClr val="bg1"/>
                </a:solidFill>
              </a:rPr>
              <a:t> </a:t>
            </a:r>
            <a:r>
              <a:rPr lang="pl-PL" sz="2400" b="1" dirty="0" err="1">
                <a:solidFill>
                  <a:schemeClr val="bg1"/>
                </a:solidFill>
              </a:rPr>
              <a:t>regexes</a:t>
            </a:r>
            <a:endParaRPr lang="pl-PL" sz="2400" b="1" dirty="0">
              <a:solidFill>
                <a:schemeClr val="bg1"/>
              </a:solidFill>
            </a:endParaRPr>
          </a:p>
          <a:p>
            <a:endParaRPr lang="pl-PL" sz="2400" b="1" dirty="0">
              <a:solidFill>
                <a:schemeClr val="bg1"/>
              </a:solidFill>
            </a:endParaRPr>
          </a:p>
          <a:p>
            <a:pPr marL="342900" indent="-342900">
              <a:buFont typeface="Arial" panose="020B0604020202020204" pitchFamily="34" charset="0"/>
              <a:buChar char="•"/>
            </a:pPr>
            <a:r>
              <a:rPr lang="pl-PL" sz="2400" b="1" dirty="0">
                <a:solidFill>
                  <a:schemeClr val="bg1"/>
                </a:solidFill>
              </a:rPr>
              <a:t>Lack of data </a:t>
            </a:r>
            <a:r>
              <a:rPr lang="pl-PL" sz="2400" b="1" dirty="0" err="1">
                <a:solidFill>
                  <a:schemeClr val="bg1"/>
                </a:solidFill>
              </a:rPr>
              <a:t>validation&amp;sanitization</a:t>
            </a:r>
            <a:r>
              <a:rPr lang="pl-PL" sz="2400" b="1" dirty="0">
                <a:solidFill>
                  <a:schemeClr val="bg1"/>
                </a:solidFill>
              </a:rPr>
              <a:t> </a:t>
            </a:r>
            <a:r>
              <a:rPr lang="pl-PL" sz="2400" b="1" dirty="0" err="1">
                <a:solidFill>
                  <a:schemeClr val="bg1"/>
                </a:solidFill>
              </a:rPr>
              <a:t>before</a:t>
            </a:r>
            <a:r>
              <a:rPr lang="pl-PL" sz="2400" b="1" dirty="0">
                <a:solidFill>
                  <a:schemeClr val="bg1"/>
                </a:solidFill>
              </a:rPr>
              <a:t> </a:t>
            </a:r>
            <a:r>
              <a:rPr lang="pl-PL" sz="2400" b="1" dirty="0" err="1">
                <a:solidFill>
                  <a:schemeClr val="bg1"/>
                </a:solidFill>
              </a:rPr>
              <a:t>execution</a:t>
            </a:r>
            <a:r>
              <a:rPr lang="pl-PL" sz="2400" b="1" dirty="0">
                <a:solidFill>
                  <a:schemeClr val="bg1"/>
                </a:solidFill>
              </a:rPr>
              <a:t> on </a:t>
            </a:r>
            <a:r>
              <a:rPr lang="pl-PL" sz="2400" b="1" dirty="0" err="1">
                <a:solidFill>
                  <a:schemeClr val="bg1"/>
                </a:solidFill>
              </a:rPr>
              <a:t>server</a:t>
            </a:r>
            <a:r>
              <a:rPr lang="pl-PL" sz="2400" b="1" dirty="0">
                <a:solidFill>
                  <a:schemeClr val="bg1"/>
                </a:solidFill>
              </a:rPr>
              <a:t> </a:t>
            </a:r>
            <a:r>
              <a:rPr lang="pl-PL" sz="2400" b="1" dirty="0" err="1">
                <a:solidFill>
                  <a:schemeClr val="bg1"/>
                </a:solidFill>
              </a:rPr>
              <a:t>side</a:t>
            </a:r>
            <a:endParaRPr lang="pl-PL" sz="2400" b="1" dirty="0">
              <a:solidFill>
                <a:schemeClr val="bg1"/>
              </a:solidFill>
            </a:endParaRPr>
          </a:p>
          <a:p>
            <a:endParaRPr lang="pl-PL" sz="2000" b="1" dirty="0">
              <a:solidFill>
                <a:schemeClr val="bg1"/>
              </a:solidFill>
            </a:endParaRPr>
          </a:p>
          <a:p>
            <a:pPr marL="342900" indent="-342900">
              <a:buFont typeface="Arial" panose="020B0604020202020204" pitchFamily="34" charset="0"/>
              <a:buChar char="•"/>
            </a:pPr>
            <a:r>
              <a:rPr lang="pl-PL" sz="2000" b="1" dirty="0" err="1">
                <a:solidFill>
                  <a:schemeClr val="bg1"/>
                </a:solidFill>
              </a:rPr>
              <a:t>Vulnerable</a:t>
            </a:r>
            <a:r>
              <a:rPr lang="pl-PL" sz="2000" b="1" dirty="0">
                <a:solidFill>
                  <a:schemeClr val="bg1"/>
                </a:solidFill>
              </a:rPr>
              <a:t> </a:t>
            </a:r>
            <a:r>
              <a:rPr lang="pl-PL" sz="2000" b="1" dirty="0" err="1">
                <a:solidFill>
                  <a:schemeClr val="bg1"/>
                </a:solidFill>
              </a:rPr>
              <a:t>modules</a:t>
            </a:r>
            <a:r>
              <a:rPr lang="pl-PL" sz="2000" b="1" dirty="0">
                <a:solidFill>
                  <a:schemeClr val="bg1"/>
                </a:solidFill>
              </a:rPr>
              <a:t>/</a:t>
            </a:r>
            <a:r>
              <a:rPr lang="pl-PL" sz="2000" b="1" dirty="0" err="1">
                <a:solidFill>
                  <a:schemeClr val="bg1"/>
                </a:solidFill>
              </a:rPr>
              <a:t>libraries</a:t>
            </a:r>
            <a:r>
              <a:rPr lang="pl-PL" sz="2000" b="1" dirty="0">
                <a:solidFill>
                  <a:schemeClr val="bg1"/>
                </a:solidFill>
              </a:rPr>
              <a:t> in </a:t>
            </a:r>
            <a:r>
              <a:rPr lang="pl-PL" sz="2000" b="1" dirty="0" err="1">
                <a:solidFill>
                  <a:schemeClr val="bg1"/>
                </a:solidFill>
              </a:rPr>
              <a:t>programming</a:t>
            </a:r>
            <a:r>
              <a:rPr lang="pl-PL" sz="2000" b="1" dirty="0">
                <a:solidFill>
                  <a:schemeClr val="bg1"/>
                </a:solidFill>
              </a:rPr>
              <a:t> </a:t>
            </a:r>
            <a:r>
              <a:rPr lang="pl-PL" sz="2000" b="1" dirty="0" err="1">
                <a:solidFill>
                  <a:schemeClr val="bg1"/>
                </a:solidFill>
              </a:rPr>
              <a:t>languages</a:t>
            </a:r>
            <a:endParaRPr lang="pl-PL" sz="2000" b="1" dirty="0">
              <a:solidFill>
                <a:schemeClr val="bg1"/>
              </a:solidFill>
            </a:endParaRPr>
          </a:p>
          <a:p>
            <a:pPr marL="342900" indent="-342900">
              <a:buFont typeface="Arial" panose="020B0604020202020204" pitchFamily="34" charset="0"/>
              <a:buChar char="•"/>
            </a:pPr>
            <a:endParaRPr lang="pl-PL" sz="2000" b="1" dirty="0">
              <a:solidFill>
                <a:schemeClr val="bg1"/>
              </a:solidFill>
            </a:endParaRPr>
          </a:p>
        </p:txBody>
      </p:sp>
    </p:spTree>
    <p:extLst>
      <p:ext uri="{BB962C8B-B14F-4D97-AF65-F5344CB8AC3E}">
        <p14:creationId xmlns:p14="http://schemas.microsoft.com/office/powerpoint/2010/main" val="2022216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341BD34C-446E-45BF-AE3E-DFDC1418847C}"/>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0D1ADB63-B1EC-48B0-B8F6-3CDFE208FC4F}"/>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FA4190D9-113E-4F87-9075-C1B08DCAD4C3}"/>
              </a:ext>
            </a:extLst>
          </p:cNvPr>
          <p:cNvSpPr>
            <a:spLocks noGrp="1"/>
          </p:cNvSpPr>
          <p:nvPr>
            <p:ph type="sldNum" sz="quarter" idx="12"/>
          </p:nvPr>
        </p:nvSpPr>
        <p:spPr/>
        <p:txBody>
          <a:bodyPr/>
          <a:lstStyle/>
          <a:p>
            <a:fld id="{81D2C36F-4504-47C0-B82F-A167342A2754}" type="slidenum">
              <a:rPr lang="en-US" smtClean="0"/>
              <a:t>7</a:t>
            </a:fld>
            <a:endParaRPr lang="en-US"/>
          </a:p>
        </p:txBody>
      </p:sp>
      <p:sp>
        <p:nvSpPr>
          <p:cNvPr id="6" name="AutoShape 4" descr="All About Log4Shell 0-Day Vulnerability - CVE-2021-44228">
            <a:extLst>
              <a:ext uri="{FF2B5EF4-FFF2-40B4-BE49-F238E27FC236}">
                <a16:creationId xmlns:a16="http://schemas.microsoft.com/office/drawing/2014/main" id="{F45538FF-D86C-4F55-8451-9C1F63FC04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7" name="Picture 3" descr="Abstrakcyjne tło z cząstką">
            <a:extLst>
              <a:ext uri="{FF2B5EF4-FFF2-40B4-BE49-F238E27FC236}">
                <a16:creationId xmlns:a16="http://schemas.microsoft.com/office/drawing/2014/main" id="{8DF6B3DC-9D50-4B27-9353-EDA64C8D129B}"/>
              </a:ext>
            </a:extLst>
          </p:cNvPr>
          <p:cNvPicPr>
            <a:picLocks noChangeAspect="1"/>
          </p:cNvPicPr>
          <p:nvPr/>
        </p:nvPicPr>
        <p:blipFill rotWithShape="1">
          <a:blip r:embed="rId2"/>
          <a:srcRect/>
          <a:stretch/>
        </p:blipFill>
        <p:spPr>
          <a:xfrm>
            <a:off x="21" y="11"/>
            <a:ext cx="12191979" cy="6857989"/>
          </a:xfrm>
          <a:prstGeom prst="rect">
            <a:avLst/>
          </a:prstGeom>
        </p:spPr>
      </p:pic>
      <p:sp>
        <p:nvSpPr>
          <p:cNvPr id="8" name="AutoShape 6" descr="All About Log4Shell 0-Day Vulnerability - CVE-2021-44228">
            <a:extLst>
              <a:ext uri="{FF2B5EF4-FFF2-40B4-BE49-F238E27FC236}">
                <a16:creationId xmlns:a16="http://schemas.microsoft.com/office/drawing/2014/main" id="{2B2A5B31-5671-4523-B29A-AD11B8BC16DC}"/>
              </a:ext>
            </a:extLst>
          </p:cNvPr>
          <p:cNvSpPr>
            <a:spLocks noChangeAspect="1" noChangeArrowheads="1"/>
          </p:cNvSpPr>
          <p:nvPr/>
        </p:nvSpPr>
        <p:spPr bwMode="auto">
          <a:xfrm flipH="1" flipV="1">
            <a:off x="3913909" y="1246909"/>
            <a:ext cx="2182091" cy="21820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9" name="AutoShape 8" descr="All About Log4Shell 0-Day Vulnerability - CVE-2021-44228">
            <a:extLst>
              <a:ext uri="{FF2B5EF4-FFF2-40B4-BE49-F238E27FC236}">
                <a16:creationId xmlns:a16="http://schemas.microsoft.com/office/drawing/2014/main" id="{263326B9-0DCE-4E18-8A78-21B78C5518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0" name="pole tekstowe 9">
            <a:extLst>
              <a:ext uri="{FF2B5EF4-FFF2-40B4-BE49-F238E27FC236}">
                <a16:creationId xmlns:a16="http://schemas.microsoft.com/office/drawing/2014/main" id="{411D09BC-7160-492F-9588-06B3654FD5F1}"/>
              </a:ext>
            </a:extLst>
          </p:cNvPr>
          <p:cNvSpPr txBox="1"/>
          <p:nvPr/>
        </p:nvSpPr>
        <p:spPr>
          <a:xfrm>
            <a:off x="0" y="0"/>
            <a:ext cx="12191979" cy="646331"/>
          </a:xfrm>
          <a:prstGeom prst="rect">
            <a:avLst/>
          </a:prstGeom>
          <a:noFill/>
        </p:spPr>
        <p:txBody>
          <a:bodyPr wrap="square" rtlCol="0">
            <a:spAutoFit/>
          </a:bodyPr>
          <a:lstStyle/>
          <a:p>
            <a:pPr algn="ctr"/>
            <a:r>
              <a:rPr lang="pl-PL" sz="3600" dirty="0" err="1">
                <a:solidFill>
                  <a:schemeClr val="bg1"/>
                </a:solidFill>
              </a:rPr>
              <a:t>Example</a:t>
            </a:r>
            <a:r>
              <a:rPr lang="pl-PL" sz="3600" dirty="0">
                <a:solidFill>
                  <a:schemeClr val="bg1"/>
                </a:solidFill>
              </a:rPr>
              <a:t> of </a:t>
            </a:r>
            <a:r>
              <a:rPr lang="pl-PL" sz="3600" dirty="0" err="1">
                <a:solidFill>
                  <a:schemeClr val="bg1"/>
                </a:solidFill>
              </a:rPr>
              <a:t>vulnerable</a:t>
            </a:r>
            <a:r>
              <a:rPr lang="pl-PL" sz="3600" dirty="0">
                <a:solidFill>
                  <a:schemeClr val="bg1"/>
                </a:solidFill>
              </a:rPr>
              <a:t> </a:t>
            </a:r>
            <a:r>
              <a:rPr lang="pl-PL" sz="3600" dirty="0" err="1">
                <a:solidFill>
                  <a:schemeClr val="bg1"/>
                </a:solidFill>
              </a:rPr>
              <a:t>library</a:t>
            </a:r>
            <a:endParaRPr lang="pl-PL" sz="3600" dirty="0">
              <a:solidFill>
                <a:schemeClr val="bg1"/>
              </a:solidFill>
            </a:endParaRPr>
          </a:p>
        </p:txBody>
      </p:sp>
      <p:sp>
        <p:nvSpPr>
          <p:cNvPr id="11" name="AutoShape 12" descr="Log4j log4shell vulnerability attack flow">
            <a:extLst>
              <a:ext uri="{FF2B5EF4-FFF2-40B4-BE49-F238E27FC236}">
                <a16:creationId xmlns:a16="http://schemas.microsoft.com/office/drawing/2014/main" id="{26D174CF-322F-4D0D-A112-AB4B21023A4B}"/>
              </a:ext>
            </a:extLst>
          </p:cNvPr>
          <p:cNvSpPr>
            <a:spLocks noChangeAspect="1" noChangeArrowheads="1"/>
          </p:cNvSpPr>
          <p:nvPr/>
        </p:nvSpPr>
        <p:spPr bwMode="auto">
          <a:xfrm>
            <a:off x="4191299" y="1524299"/>
            <a:ext cx="2361901" cy="2361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pic>
        <p:nvPicPr>
          <p:cNvPr id="14" name="Obraz 13">
            <a:extLst>
              <a:ext uri="{FF2B5EF4-FFF2-40B4-BE49-F238E27FC236}">
                <a16:creationId xmlns:a16="http://schemas.microsoft.com/office/drawing/2014/main" id="{CB543E02-C904-4F7A-B43D-6A60807DD4A7}"/>
              </a:ext>
            </a:extLst>
          </p:cNvPr>
          <p:cNvPicPr>
            <a:picLocks noChangeAspect="1"/>
          </p:cNvPicPr>
          <p:nvPr/>
        </p:nvPicPr>
        <p:blipFill>
          <a:blip r:embed="rId3"/>
          <a:stretch>
            <a:fillRect/>
          </a:stretch>
        </p:blipFill>
        <p:spPr>
          <a:xfrm>
            <a:off x="1404150" y="987765"/>
            <a:ext cx="8942496" cy="5369908"/>
          </a:xfrm>
          <a:prstGeom prst="rect">
            <a:avLst/>
          </a:prstGeom>
        </p:spPr>
      </p:pic>
    </p:spTree>
    <p:extLst>
      <p:ext uri="{BB962C8B-B14F-4D97-AF65-F5344CB8AC3E}">
        <p14:creationId xmlns:p14="http://schemas.microsoft.com/office/powerpoint/2010/main" val="3168479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E78D665C-F2F5-4FBC-B018-544AF9A350F8}"/>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62ED03F3-FA8A-466C-8B05-2F52ED1861E9}"/>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D3ED3C9B-96E5-45A5-A41D-45EDAF600F7F}"/>
              </a:ext>
            </a:extLst>
          </p:cNvPr>
          <p:cNvSpPr>
            <a:spLocks noGrp="1"/>
          </p:cNvSpPr>
          <p:nvPr>
            <p:ph type="sldNum" sz="quarter" idx="12"/>
          </p:nvPr>
        </p:nvSpPr>
        <p:spPr/>
        <p:txBody>
          <a:bodyPr/>
          <a:lstStyle/>
          <a:p>
            <a:fld id="{81D2C36F-4504-47C0-B82F-A167342A2754}" type="slidenum">
              <a:rPr lang="en-US" smtClean="0"/>
              <a:t>8</a:t>
            </a:fld>
            <a:endParaRPr lang="en-US"/>
          </a:p>
        </p:txBody>
      </p:sp>
      <p:pic>
        <p:nvPicPr>
          <p:cNvPr id="5" name="Picture 3" descr="Abstrakcyjne tło z cząstką">
            <a:extLst>
              <a:ext uri="{FF2B5EF4-FFF2-40B4-BE49-F238E27FC236}">
                <a16:creationId xmlns:a16="http://schemas.microsoft.com/office/drawing/2014/main" id="{6ED83C03-0146-44D5-826F-24FB6A28C9D6}"/>
              </a:ext>
            </a:extLst>
          </p:cNvPr>
          <p:cNvPicPr>
            <a:picLocks noChangeAspect="1"/>
          </p:cNvPicPr>
          <p:nvPr/>
        </p:nvPicPr>
        <p:blipFill rotWithShape="1">
          <a:blip r:embed="rId2"/>
          <a:srcRect/>
          <a:stretch/>
        </p:blipFill>
        <p:spPr>
          <a:xfrm>
            <a:off x="0" y="0"/>
            <a:ext cx="12191979" cy="6857989"/>
          </a:xfrm>
          <a:prstGeom prst="rect">
            <a:avLst/>
          </a:prstGeom>
        </p:spPr>
      </p:pic>
      <p:sp>
        <p:nvSpPr>
          <p:cNvPr id="6" name="pole tekstowe 5">
            <a:extLst>
              <a:ext uri="{FF2B5EF4-FFF2-40B4-BE49-F238E27FC236}">
                <a16:creationId xmlns:a16="http://schemas.microsoft.com/office/drawing/2014/main" id="{F8AB6783-1715-453F-A38C-51E75F0A75C2}"/>
              </a:ext>
            </a:extLst>
          </p:cNvPr>
          <p:cNvSpPr txBox="1"/>
          <p:nvPr/>
        </p:nvSpPr>
        <p:spPr>
          <a:xfrm>
            <a:off x="0" y="0"/>
            <a:ext cx="12192000" cy="5878532"/>
          </a:xfrm>
          <a:prstGeom prst="rect">
            <a:avLst/>
          </a:prstGeom>
          <a:noFill/>
        </p:spPr>
        <p:txBody>
          <a:bodyPr wrap="square" rtlCol="0">
            <a:spAutoFit/>
          </a:bodyPr>
          <a:lstStyle/>
          <a:p>
            <a:pPr algn="ctr"/>
            <a:r>
              <a:rPr lang="pl-PL" sz="3600" b="1" u="sng" dirty="0">
                <a:solidFill>
                  <a:schemeClr val="bg1"/>
                </a:solidFill>
              </a:rPr>
              <a:t>Three </a:t>
            </a:r>
            <a:r>
              <a:rPr lang="pl-PL" sz="3600" b="1" u="sng" dirty="0" err="1">
                <a:solidFill>
                  <a:schemeClr val="bg1"/>
                </a:solidFill>
              </a:rPr>
              <a:t>main</a:t>
            </a:r>
            <a:r>
              <a:rPr lang="pl-PL" sz="3600" b="1" u="sng" dirty="0">
                <a:solidFill>
                  <a:schemeClr val="bg1"/>
                </a:solidFill>
              </a:rPr>
              <a:t> </a:t>
            </a:r>
            <a:r>
              <a:rPr lang="pl-PL" sz="3600" b="1" u="sng" dirty="0" err="1">
                <a:solidFill>
                  <a:schemeClr val="bg1"/>
                </a:solidFill>
              </a:rPr>
              <a:t>types</a:t>
            </a:r>
            <a:r>
              <a:rPr lang="pl-PL" sz="3600" b="1" u="sng" dirty="0">
                <a:solidFill>
                  <a:schemeClr val="bg1"/>
                </a:solidFill>
              </a:rPr>
              <a:t> of Server </a:t>
            </a:r>
            <a:r>
              <a:rPr lang="pl-PL" sz="3600" b="1" u="sng" dirty="0" err="1">
                <a:solidFill>
                  <a:schemeClr val="bg1"/>
                </a:solidFill>
              </a:rPr>
              <a:t>Side</a:t>
            </a:r>
            <a:r>
              <a:rPr lang="pl-PL" sz="3600" b="1" u="sng" dirty="0">
                <a:solidFill>
                  <a:schemeClr val="bg1"/>
                </a:solidFill>
              </a:rPr>
              <a:t> </a:t>
            </a:r>
            <a:r>
              <a:rPr lang="pl-PL" sz="3600" b="1" u="sng" dirty="0" err="1">
                <a:solidFill>
                  <a:schemeClr val="bg1"/>
                </a:solidFill>
              </a:rPr>
              <a:t>Request</a:t>
            </a:r>
            <a:r>
              <a:rPr lang="pl-PL" sz="3600" b="1" u="sng" dirty="0">
                <a:solidFill>
                  <a:schemeClr val="bg1"/>
                </a:solidFill>
              </a:rPr>
              <a:t> </a:t>
            </a:r>
            <a:r>
              <a:rPr lang="pl-PL" sz="3600" b="1" u="sng" dirty="0" err="1">
                <a:solidFill>
                  <a:schemeClr val="bg1"/>
                </a:solidFill>
              </a:rPr>
              <a:t>Forgery</a:t>
            </a:r>
            <a:r>
              <a:rPr lang="pl-PL" sz="3600" b="1" u="sng" dirty="0">
                <a:solidFill>
                  <a:schemeClr val="bg1"/>
                </a:solidFill>
              </a:rPr>
              <a:t> </a:t>
            </a:r>
            <a:r>
              <a:rPr lang="pl-PL" sz="3600" b="1" u="sng" dirty="0" err="1">
                <a:solidFill>
                  <a:schemeClr val="bg1"/>
                </a:solidFill>
              </a:rPr>
              <a:t>attacks</a:t>
            </a:r>
            <a:endParaRPr lang="pl-PL" sz="3600" b="1" u="sng" dirty="0">
              <a:solidFill>
                <a:schemeClr val="bg1"/>
              </a:solidFill>
            </a:endParaRPr>
          </a:p>
          <a:p>
            <a:pPr algn="ctr"/>
            <a:endParaRPr lang="pl-PL" sz="3600" dirty="0">
              <a:solidFill>
                <a:schemeClr val="bg1"/>
              </a:solidFill>
            </a:endParaRPr>
          </a:p>
          <a:p>
            <a:r>
              <a:rPr lang="pl-PL" sz="2000" dirty="0">
                <a:solidFill>
                  <a:schemeClr val="bg1"/>
                </a:solidFill>
              </a:rPr>
              <a:t>1. </a:t>
            </a:r>
            <a:r>
              <a:rPr lang="pl-PL" sz="2000" dirty="0" err="1">
                <a:solidFill>
                  <a:schemeClr val="bg1"/>
                </a:solidFill>
              </a:rPr>
              <a:t>Incjecting</a:t>
            </a:r>
            <a:r>
              <a:rPr lang="pl-PL" sz="2000" dirty="0">
                <a:solidFill>
                  <a:schemeClr val="bg1"/>
                </a:solidFill>
              </a:rPr>
              <a:t> SSRF </a:t>
            </a:r>
            <a:r>
              <a:rPr lang="pl-PL" sz="2000" dirty="0" err="1">
                <a:solidFill>
                  <a:schemeClr val="bg1"/>
                </a:solidFill>
              </a:rPr>
              <a:t>payloads</a:t>
            </a:r>
            <a:endParaRPr lang="pl-PL" sz="2000" dirty="0">
              <a:solidFill>
                <a:schemeClr val="bg1"/>
              </a:solidFill>
            </a:endParaRPr>
          </a:p>
          <a:p>
            <a:pPr marL="342900" indent="-342900">
              <a:buFont typeface="+mj-lt"/>
              <a:buAutoNum type="arabicPeriod"/>
            </a:pPr>
            <a:endParaRPr lang="pl-PL" sz="2000" dirty="0">
              <a:solidFill>
                <a:schemeClr val="bg1"/>
              </a:solidFill>
            </a:endParaRPr>
          </a:p>
          <a:p>
            <a:endParaRPr lang="pl-PL" sz="2000" dirty="0">
              <a:solidFill>
                <a:schemeClr val="bg1"/>
              </a:solidFill>
            </a:endParaRPr>
          </a:p>
          <a:p>
            <a:r>
              <a:rPr lang="pl-PL" sz="2000" dirty="0">
                <a:solidFill>
                  <a:schemeClr val="bg1"/>
                </a:solidFill>
              </a:rPr>
              <a:t>2. XSPA (Cross-Site Port Attack) </a:t>
            </a:r>
            <a:r>
              <a:rPr lang="pl-PL" sz="2000" dirty="0" err="1">
                <a:solidFill>
                  <a:schemeClr val="bg1"/>
                </a:solidFill>
              </a:rPr>
              <a:t>Scanning</a:t>
            </a:r>
            <a:r>
              <a:rPr lang="pl-PL" sz="2000" dirty="0">
                <a:solidFill>
                  <a:schemeClr val="bg1"/>
                </a:solidFill>
              </a:rPr>
              <a:t> for open </a:t>
            </a:r>
            <a:r>
              <a:rPr lang="pl-PL" sz="2000" dirty="0" err="1">
                <a:solidFill>
                  <a:schemeClr val="bg1"/>
                </a:solidFill>
              </a:rPr>
              <a:t>ports</a:t>
            </a:r>
            <a:endParaRPr lang="pl-PL" sz="2000" dirty="0">
              <a:solidFill>
                <a:schemeClr val="bg1"/>
              </a:solidFill>
            </a:endParaRPr>
          </a:p>
          <a:p>
            <a:pPr marL="342900" indent="-342900">
              <a:buFont typeface="+mj-lt"/>
              <a:buAutoNum type="arabicPeriod"/>
            </a:pPr>
            <a:endParaRPr lang="pl-PL" sz="2000" dirty="0">
              <a:solidFill>
                <a:schemeClr val="bg1"/>
              </a:solidFill>
            </a:endParaRPr>
          </a:p>
          <a:p>
            <a:endParaRPr lang="pl-PL" sz="2000" dirty="0">
              <a:solidFill>
                <a:schemeClr val="bg1"/>
              </a:solidFill>
            </a:endParaRPr>
          </a:p>
          <a:p>
            <a:r>
              <a:rPr lang="pl-PL" sz="2000" dirty="0">
                <a:solidFill>
                  <a:schemeClr val="bg1"/>
                </a:solidFill>
              </a:rPr>
              <a:t>3. </a:t>
            </a:r>
            <a:r>
              <a:rPr lang="pl-PL" sz="2000" dirty="0" err="1">
                <a:solidFill>
                  <a:schemeClr val="bg1"/>
                </a:solidFill>
              </a:rPr>
              <a:t>Obtaining</a:t>
            </a:r>
            <a:r>
              <a:rPr lang="pl-PL" sz="2000" dirty="0">
                <a:solidFill>
                  <a:schemeClr val="bg1"/>
                </a:solidFill>
              </a:rPr>
              <a:t> </a:t>
            </a:r>
            <a:r>
              <a:rPr lang="pl-PL" sz="2000" dirty="0" err="1">
                <a:solidFill>
                  <a:schemeClr val="bg1"/>
                </a:solidFill>
              </a:rPr>
              <a:t>access</a:t>
            </a:r>
            <a:r>
              <a:rPr lang="pl-PL" sz="2000" dirty="0">
                <a:solidFill>
                  <a:schemeClr val="bg1"/>
                </a:solidFill>
              </a:rPr>
              <a:t> to </a:t>
            </a:r>
            <a:r>
              <a:rPr lang="pl-PL" sz="2000" dirty="0" err="1">
                <a:solidFill>
                  <a:schemeClr val="bg1"/>
                </a:solidFill>
              </a:rPr>
              <a:t>metadata</a:t>
            </a:r>
            <a:r>
              <a:rPr lang="pl-PL" sz="2000" dirty="0">
                <a:solidFill>
                  <a:schemeClr val="bg1"/>
                </a:solidFill>
              </a:rPr>
              <a:t> in </a:t>
            </a:r>
            <a:r>
              <a:rPr lang="pl-PL" sz="2000" dirty="0" err="1">
                <a:solidFill>
                  <a:schemeClr val="bg1"/>
                </a:solidFill>
              </a:rPr>
              <a:t>cloud</a:t>
            </a:r>
            <a:r>
              <a:rPr lang="pl-PL" sz="2000" dirty="0">
                <a:solidFill>
                  <a:schemeClr val="bg1"/>
                </a:solidFill>
              </a:rPr>
              <a:t> </a:t>
            </a:r>
            <a:r>
              <a:rPr lang="pl-PL" sz="2000" dirty="0" err="1">
                <a:solidFill>
                  <a:schemeClr val="bg1"/>
                </a:solidFill>
              </a:rPr>
              <a:t>environments</a:t>
            </a:r>
            <a:r>
              <a:rPr lang="pl-PL" sz="2000" dirty="0">
                <a:solidFill>
                  <a:schemeClr val="bg1"/>
                </a:solidFill>
              </a:rPr>
              <a:t> (AWS, </a:t>
            </a:r>
            <a:r>
              <a:rPr lang="pl-PL" sz="2000" dirty="0" err="1">
                <a:solidFill>
                  <a:schemeClr val="bg1"/>
                </a:solidFill>
              </a:rPr>
              <a:t>OpenStack</a:t>
            </a:r>
            <a:r>
              <a:rPr lang="pl-PL" sz="2000" dirty="0">
                <a:solidFill>
                  <a:schemeClr val="bg1"/>
                </a:solidFill>
              </a:rPr>
              <a:t>, GCP…)</a:t>
            </a:r>
          </a:p>
          <a:p>
            <a:pPr algn="ctr"/>
            <a:endParaRPr lang="pl-PL" sz="2000" dirty="0">
              <a:solidFill>
                <a:schemeClr val="bg1"/>
              </a:solidFill>
            </a:endParaRPr>
          </a:p>
          <a:p>
            <a:pPr algn="ctr"/>
            <a:endParaRPr lang="pl-PL" sz="2000" dirty="0">
              <a:solidFill>
                <a:schemeClr val="bg1"/>
              </a:solidFill>
            </a:endParaRPr>
          </a:p>
          <a:p>
            <a:pPr algn="ctr"/>
            <a:r>
              <a:rPr lang="pl-PL" sz="4000" b="1" u="sng" dirty="0" err="1">
                <a:solidFill>
                  <a:schemeClr val="bg1"/>
                </a:solidFill>
              </a:rPr>
              <a:t>Impact</a:t>
            </a:r>
            <a:r>
              <a:rPr lang="pl-PL" sz="4000" b="1" u="sng" dirty="0">
                <a:solidFill>
                  <a:schemeClr val="bg1"/>
                </a:solidFill>
              </a:rPr>
              <a:t> of SSRF</a:t>
            </a:r>
          </a:p>
          <a:p>
            <a:pPr marL="285750" indent="-285750">
              <a:buFont typeface="Arial" panose="020B0604020202020204" pitchFamily="34" charset="0"/>
              <a:buChar char="•"/>
            </a:pPr>
            <a:endParaRPr lang="pl-PL" dirty="0">
              <a:solidFill>
                <a:schemeClr val="bg1"/>
              </a:solidFill>
            </a:endParaRPr>
          </a:p>
          <a:p>
            <a:pPr algn="ctr"/>
            <a:r>
              <a:rPr lang="pl-PL" sz="2400" dirty="0" err="1">
                <a:solidFill>
                  <a:schemeClr val="bg1"/>
                </a:solidFill>
              </a:rPr>
              <a:t>Generally</a:t>
            </a:r>
            <a:r>
              <a:rPr lang="pl-PL" sz="2400" dirty="0">
                <a:solidFill>
                  <a:schemeClr val="bg1"/>
                </a:solidFill>
              </a:rPr>
              <a:t>, </a:t>
            </a:r>
            <a:r>
              <a:rPr lang="pl-PL" sz="2400" dirty="0" err="1">
                <a:solidFill>
                  <a:schemeClr val="bg1"/>
                </a:solidFill>
              </a:rPr>
              <a:t>reaching</a:t>
            </a:r>
            <a:r>
              <a:rPr lang="pl-PL" sz="2400" dirty="0">
                <a:solidFill>
                  <a:schemeClr val="bg1"/>
                </a:solidFill>
              </a:rPr>
              <a:t> out to the </a:t>
            </a:r>
            <a:r>
              <a:rPr lang="pl-PL" sz="2400" dirty="0" err="1">
                <a:solidFill>
                  <a:schemeClr val="bg1"/>
                </a:solidFill>
              </a:rPr>
              <a:t>internal</a:t>
            </a:r>
            <a:r>
              <a:rPr lang="pl-PL" sz="2400" dirty="0">
                <a:solidFill>
                  <a:schemeClr val="bg1"/>
                </a:solidFill>
              </a:rPr>
              <a:t> </a:t>
            </a:r>
            <a:r>
              <a:rPr lang="pl-PL" sz="2400" dirty="0" err="1">
                <a:solidFill>
                  <a:schemeClr val="bg1"/>
                </a:solidFill>
              </a:rPr>
              <a:t>assets</a:t>
            </a:r>
            <a:r>
              <a:rPr lang="pl-PL" sz="2400" dirty="0">
                <a:solidFill>
                  <a:schemeClr val="bg1"/>
                </a:solidFill>
              </a:rPr>
              <a:t> </a:t>
            </a:r>
            <a:r>
              <a:rPr lang="pl-PL" sz="2400" dirty="0" err="1">
                <a:solidFill>
                  <a:schemeClr val="bg1"/>
                </a:solidFill>
              </a:rPr>
              <a:t>which</a:t>
            </a:r>
            <a:r>
              <a:rPr lang="pl-PL" sz="2400" dirty="0">
                <a:solidFill>
                  <a:schemeClr val="bg1"/>
                </a:solidFill>
              </a:rPr>
              <a:t> </a:t>
            </a:r>
            <a:r>
              <a:rPr lang="pl-PL" sz="2400" dirty="0" err="1">
                <a:solidFill>
                  <a:schemeClr val="bg1"/>
                </a:solidFill>
              </a:rPr>
              <a:t>are</a:t>
            </a:r>
            <a:r>
              <a:rPr lang="pl-PL" sz="2400" dirty="0">
                <a:solidFill>
                  <a:schemeClr val="bg1"/>
                </a:solidFill>
              </a:rPr>
              <a:t> not </a:t>
            </a:r>
            <a:r>
              <a:rPr lang="pl-PL" sz="2400" dirty="0" err="1">
                <a:solidFill>
                  <a:schemeClr val="bg1"/>
                </a:solidFill>
              </a:rPr>
              <a:t>accessible</a:t>
            </a:r>
            <a:r>
              <a:rPr lang="pl-PL" sz="2400" dirty="0">
                <a:solidFill>
                  <a:schemeClr val="bg1"/>
                </a:solidFill>
              </a:rPr>
              <a:t> to the </a:t>
            </a:r>
            <a:r>
              <a:rPr lang="pl-PL" sz="2400" dirty="0" err="1">
                <a:solidFill>
                  <a:schemeClr val="bg1"/>
                </a:solidFill>
              </a:rPr>
              <a:t>user</a:t>
            </a:r>
            <a:r>
              <a:rPr lang="pl-PL" sz="2400" dirty="0">
                <a:solidFill>
                  <a:schemeClr val="bg1"/>
                </a:solidFill>
              </a:rPr>
              <a:t> from </a:t>
            </a:r>
            <a:r>
              <a:rPr lang="pl-PL" sz="2400" dirty="0" err="1">
                <a:solidFill>
                  <a:schemeClr val="bg1"/>
                </a:solidFill>
              </a:rPr>
              <a:t>outside</a:t>
            </a:r>
            <a:r>
              <a:rPr lang="pl-PL" sz="2400" dirty="0">
                <a:solidFill>
                  <a:schemeClr val="bg1"/>
                </a:solidFill>
              </a:rPr>
              <a:t>. </a:t>
            </a:r>
            <a:r>
              <a:rPr lang="pl-PL" sz="2400" dirty="0" err="1">
                <a:solidFill>
                  <a:schemeClr val="bg1"/>
                </a:solidFill>
              </a:rPr>
              <a:t>So</a:t>
            </a:r>
            <a:r>
              <a:rPr lang="pl-PL" sz="2400" dirty="0">
                <a:solidFill>
                  <a:schemeClr val="bg1"/>
                </a:solidFill>
              </a:rPr>
              <a:t> </a:t>
            </a:r>
            <a:r>
              <a:rPr lang="pl-PL" sz="2400" dirty="0" err="1">
                <a:solidFill>
                  <a:schemeClr val="bg1"/>
                </a:solidFill>
              </a:rPr>
              <a:t>attacker</a:t>
            </a:r>
            <a:r>
              <a:rPr lang="pl-PL" sz="2400" dirty="0">
                <a:solidFill>
                  <a:schemeClr val="bg1"/>
                </a:solidFill>
              </a:rPr>
              <a:t> do </a:t>
            </a:r>
            <a:r>
              <a:rPr lang="pl-PL" sz="2400" dirty="0" err="1">
                <a:solidFill>
                  <a:schemeClr val="bg1"/>
                </a:solidFill>
              </a:rPr>
              <a:t>that</a:t>
            </a:r>
            <a:r>
              <a:rPr lang="pl-PL" sz="2400" dirty="0">
                <a:solidFill>
                  <a:schemeClr val="bg1"/>
                </a:solidFill>
              </a:rPr>
              <a:t> on </a:t>
            </a:r>
            <a:r>
              <a:rPr lang="pl-PL" sz="2400" dirty="0" err="1">
                <a:solidFill>
                  <a:schemeClr val="bg1"/>
                </a:solidFill>
              </a:rPr>
              <a:t>behalf</a:t>
            </a:r>
            <a:r>
              <a:rPr lang="pl-PL" sz="2400" dirty="0">
                <a:solidFill>
                  <a:schemeClr val="bg1"/>
                </a:solidFill>
              </a:rPr>
              <a:t> of SERVER.</a:t>
            </a:r>
            <a:endParaRPr lang="pl-PL" sz="2000" dirty="0">
              <a:solidFill>
                <a:schemeClr val="bg1"/>
              </a:solidFill>
            </a:endParaRPr>
          </a:p>
          <a:p>
            <a:pPr marL="285750" indent="-285750">
              <a:buFont typeface="Arial" panose="020B0604020202020204" pitchFamily="34" charset="0"/>
              <a:buChar char="•"/>
            </a:pPr>
            <a:endParaRPr lang="pl-PL" dirty="0">
              <a:solidFill>
                <a:schemeClr val="bg1"/>
              </a:solidFill>
            </a:endParaRPr>
          </a:p>
        </p:txBody>
      </p:sp>
    </p:spTree>
    <p:extLst>
      <p:ext uri="{BB962C8B-B14F-4D97-AF65-F5344CB8AC3E}">
        <p14:creationId xmlns:p14="http://schemas.microsoft.com/office/powerpoint/2010/main" val="176976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0B1D764B-D9C8-44AD-AEDB-20988A5D76AB}"/>
              </a:ext>
            </a:extLst>
          </p:cNvPr>
          <p:cNvSpPr>
            <a:spLocks noGrp="1"/>
          </p:cNvSpPr>
          <p:nvPr>
            <p:ph type="dt" sz="half" idx="10"/>
          </p:nvPr>
        </p:nvSpPr>
        <p:spPr/>
        <p:txBody>
          <a:bodyPr/>
          <a:lstStyle/>
          <a:p>
            <a:fld id="{E0318DDB-88AC-4039-B59C-B05DC4C9C16C}" type="datetime1">
              <a:rPr lang="en-US" smtClean="0"/>
              <a:t>1/7/2022</a:t>
            </a:fld>
            <a:endParaRPr lang="en-US"/>
          </a:p>
        </p:txBody>
      </p:sp>
      <p:sp>
        <p:nvSpPr>
          <p:cNvPr id="3" name="Symbol zastępczy stopki 2">
            <a:extLst>
              <a:ext uri="{FF2B5EF4-FFF2-40B4-BE49-F238E27FC236}">
                <a16:creationId xmlns:a16="http://schemas.microsoft.com/office/drawing/2014/main" id="{5FB2C5A7-E7E2-4237-9519-7F99961D0D9D}"/>
              </a:ext>
            </a:extLst>
          </p:cNvPr>
          <p:cNvSpPr>
            <a:spLocks noGrp="1"/>
          </p:cNvSpPr>
          <p:nvPr>
            <p:ph type="ftr" sz="quarter" idx="11"/>
          </p:nvPr>
        </p:nvSpPr>
        <p:spPr/>
        <p:txBody>
          <a:bodyPr/>
          <a:lstStyle/>
          <a:p>
            <a:endParaRPr lang="en-US"/>
          </a:p>
        </p:txBody>
      </p:sp>
      <p:sp>
        <p:nvSpPr>
          <p:cNvPr id="4" name="Symbol zastępczy numeru slajdu 3">
            <a:extLst>
              <a:ext uri="{FF2B5EF4-FFF2-40B4-BE49-F238E27FC236}">
                <a16:creationId xmlns:a16="http://schemas.microsoft.com/office/drawing/2014/main" id="{F177C0CF-EE4E-4E78-ABCB-61A066BA1111}"/>
              </a:ext>
            </a:extLst>
          </p:cNvPr>
          <p:cNvSpPr>
            <a:spLocks noGrp="1"/>
          </p:cNvSpPr>
          <p:nvPr>
            <p:ph type="sldNum" sz="quarter" idx="12"/>
          </p:nvPr>
        </p:nvSpPr>
        <p:spPr/>
        <p:txBody>
          <a:bodyPr/>
          <a:lstStyle/>
          <a:p>
            <a:fld id="{81D2C36F-4504-47C0-B82F-A167342A2754}" type="slidenum">
              <a:rPr lang="en-US" smtClean="0"/>
              <a:t>9</a:t>
            </a:fld>
            <a:endParaRPr lang="en-US"/>
          </a:p>
        </p:txBody>
      </p:sp>
      <p:pic>
        <p:nvPicPr>
          <p:cNvPr id="5" name="Picture 3" descr="Abstrakcyjne tło z cząstką">
            <a:extLst>
              <a:ext uri="{FF2B5EF4-FFF2-40B4-BE49-F238E27FC236}">
                <a16:creationId xmlns:a16="http://schemas.microsoft.com/office/drawing/2014/main" id="{D9462A4C-C0D7-40E1-A4F7-4FEF0BD009A4}"/>
              </a:ext>
            </a:extLst>
          </p:cNvPr>
          <p:cNvPicPr>
            <a:picLocks noChangeAspect="1"/>
          </p:cNvPicPr>
          <p:nvPr/>
        </p:nvPicPr>
        <p:blipFill rotWithShape="1">
          <a:blip r:embed="rId2"/>
          <a:srcRect/>
          <a:stretch/>
        </p:blipFill>
        <p:spPr>
          <a:xfrm>
            <a:off x="21" y="11"/>
            <a:ext cx="12191979" cy="6857989"/>
          </a:xfrm>
          <a:prstGeom prst="rect">
            <a:avLst/>
          </a:prstGeom>
        </p:spPr>
      </p:pic>
      <p:sp>
        <p:nvSpPr>
          <p:cNvPr id="6" name="pole tekstowe 5">
            <a:extLst>
              <a:ext uri="{FF2B5EF4-FFF2-40B4-BE49-F238E27FC236}">
                <a16:creationId xmlns:a16="http://schemas.microsoft.com/office/drawing/2014/main" id="{8B56CD37-F60C-4787-8DCF-05C0697FF23F}"/>
              </a:ext>
            </a:extLst>
          </p:cNvPr>
          <p:cNvSpPr txBox="1"/>
          <p:nvPr/>
        </p:nvSpPr>
        <p:spPr>
          <a:xfrm>
            <a:off x="0" y="0"/>
            <a:ext cx="12192000" cy="6740307"/>
          </a:xfrm>
          <a:prstGeom prst="rect">
            <a:avLst/>
          </a:prstGeom>
          <a:noFill/>
        </p:spPr>
        <p:txBody>
          <a:bodyPr wrap="square" rtlCol="0">
            <a:spAutoFit/>
          </a:bodyPr>
          <a:lstStyle/>
          <a:p>
            <a:pPr algn="ctr"/>
            <a:r>
              <a:rPr lang="pl-PL" sz="3600" dirty="0">
                <a:solidFill>
                  <a:schemeClr val="bg1"/>
                </a:solidFill>
              </a:rPr>
              <a:t>Blind SSRF </a:t>
            </a:r>
            <a:r>
              <a:rPr lang="pl-PL" sz="3600" dirty="0" err="1">
                <a:solidFill>
                  <a:schemeClr val="bg1"/>
                </a:solidFill>
              </a:rPr>
              <a:t>vulnerabilities</a:t>
            </a:r>
            <a:r>
              <a:rPr lang="pl-PL" sz="3600" dirty="0">
                <a:solidFill>
                  <a:schemeClr val="bg1"/>
                </a:solidFill>
              </a:rPr>
              <a:t>?</a:t>
            </a:r>
          </a:p>
          <a:p>
            <a:pPr algn="ctr"/>
            <a:endParaRPr lang="pl-PL" sz="3600" dirty="0">
              <a:solidFill>
                <a:schemeClr val="bg1"/>
              </a:solidFill>
            </a:endParaRPr>
          </a:p>
          <a:p>
            <a:pPr marL="285750" indent="-285750">
              <a:buFont typeface="Arial" panose="020B0604020202020204" pitchFamily="34" charset="0"/>
              <a:buChar char="•"/>
            </a:pPr>
            <a:r>
              <a:rPr lang="pl-PL" sz="2000" dirty="0" err="1">
                <a:solidFill>
                  <a:schemeClr val="bg1"/>
                </a:solidFill>
              </a:rPr>
              <a:t>What</a:t>
            </a:r>
            <a:r>
              <a:rPr lang="pl-PL" sz="2000" dirty="0">
                <a:solidFill>
                  <a:schemeClr val="bg1"/>
                </a:solidFill>
              </a:rPr>
              <a:t> do </a:t>
            </a:r>
            <a:r>
              <a:rPr lang="pl-PL" sz="2000" dirty="0" err="1">
                <a:solidFill>
                  <a:schemeClr val="bg1"/>
                </a:solidFill>
              </a:rPr>
              <a:t>you</a:t>
            </a:r>
            <a:r>
              <a:rPr lang="pl-PL" sz="2000" dirty="0">
                <a:solidFill>
                  <a:schemeClr val="bg1"/>
                </a:solidFill>
              </a:rPr>
              <a:t> </a:t>
            </a:r>
            <a:r>
              <a:rPr lang="pl-PL" sz="2000" dirty="0" err="1">
                <a:solidFill>
                  <a:schemeClr val="bg1"/>
                </a:solidFill>
              </a:rPr>
              <a:t>mean</a:t>
            </a:r>
            <a:r>
              <a:rPr lang="pl-PL" sz="2000" dirty="0">
                <a:solidFill>
                  <a:schemeClr val="bg1"/>
                </a:solidFill>
              </a:rPr>
              <a:t> by ’Blind’? </a:t>
            </a:r>
          </a:p>
          <a:p>
            <a:r>
              <a:rPr lang="pl-PL" sz="2000" dirty="0">
                <a:solidFill>
                  <a:schemeClr val="bg1"/>
                </a:solidFill>
              </a:rPr>
              <a:t>	-&gt; </a:t>
            </a:r>
            <a:r>
              <a:rPr lang="pl-PL" sz="2000" dirty="0" err="1">
                <a:solidFill>
                  <a:schemeClr val="bg1"/>
                </a:solidFill>
              </a:rPr>
              <a:t>This</a:t>
            </a:r>
            <a:r>
              <a:rPr lang="pl-PL" sz="2000" dirty="0">
                <a:solidFill>
                  <a:schemeClr val="bg1"/>
                </a:solidFill>
              </a:rPr>
              <a:t> </a:t>
            </a:r>
            <a:r>
              <a:rPr lang="pl-PL" sz="2000" dirty="0" err="1">
                <a:solidFill>
                  <a:schemeClr val="bg1"/>
                </a:solidFill>
              </a:rPr>
              <a:t>vulnerability</a:t>
            </a:r>
            <a:r>
              <a:rPr lang="pl-PL" sz="2000" dirty="0">
                <a:solidFill>
                  <a:schemeClr val="bg1"/>
                </a:solidFill>
              </a:rPr>
              <a:t> </a:t>
            </a:r>
            <a:r>
              <a:rPr lang="pl-PL" sz="2000" dirty="0" err="1">
                <a:solidFill>
                  <a:schemeClr val="bg1"/>
                </a:solidFill>
              </a:rPr>
              <a:t>occurs</a:t>
            </a:r>
            <a:r>
              <a:rPr lang="pl-PL" sz="2000" dirty="0">
                <a:solidFill>
                  <a:schemeClr val="bg1"/>
                </a:solidFill>
              </a:rPr>
              <a:t> </a:t>
            </a:r>
            <a:r>
              <a:rPr lang="pl-PL" sz="2000" dirty="0" err="1">
                <a:solidFill>
                  <a:schemeClr val="bg1"/>
                </a:solidFill>
              </a:rPr>
              <a:t>when</a:t>
            </a:r>
            <a:r>
              <a:rPr lang="pl-PL" sz="2000" dirty="0">
                <a:solidFill>
                  <a:schemeClr val="bg1"/>
                </a:solidFill>
              </a:rPr>
              <a:t> </a:t>
            </a:r>
            <a:r>
              <a:rPr lang="pl-PL" sz="2000" dirty="0" err="1">
                <a:solidFill>
                  <a:schemeClr val="bg1"/>
                </a:solidFill>
              </a:rPr>
              <a:t>back</a:t>
            </a:r>
            <a:r>
              <a:rPr lang="pl-PL" sz="2000" dirty="0">
                <a:solidFill>
                  <a:schemeClr val="bg1"/>
                </a:solidFill>
              </a:rPr>
              <a:t>-end of </a:t>
            </a:r>
            <a:r>
              <a:rPr lang="pl-PL" sz="2000" dirty="0" err="1">
                <a:solidFill>
                  <a:schemeClr val="bg1"/>
                </a:solidFill>
              </a:rPr>
              <a:t>application</a:t>
            </a:r>
            <a:r>
              <a:rPr lang="pl-PL" sz="2000" dirty="0">
                <a:solidFill>
                  <a:schemeClr val="bg1"/>
                </a:solidFill>
              </a:rPr>
              <a:t> </a:t>
            </a:r>
            <a:r>
              <a:rPr lang="pl-PL" sz="2000" dirty="0" err="1">
                <a:solidFill>
                  <a:schemeClr val="bg1"/>
                </a:solidFill>
              </a:rPr>
              <a:t>performs</a:t>
            </a:r>
            <a:r>
              <a:rPr lang="pl-PL" sz="2000" dirty="0">
                <a:solidFill>
                  <a:schemeClr val="bg1"/>
                </a:solidFill>
              </a:rPr>
              <a:t> </a:t>
            </a:r>
            <a:r>
              <a:rPr lang="pl-PL" sz="2000" dirty="0" err="1">
                <a:solidFill>
                  <a:schemeClr val="bg1"/>
                </a:solidFill>
              </a:rPr>
              <a:t>request</a:t>
            </a:r>
            <a:r>
              <a:rPr lang="pl-PL" sz="2000" dirty="0">
                <a:solidFill>
                  <a:schemeClr val="bg1"/>
                </a:solidFill>
              </a:rPr>
              <a:t> to the URL </a:t>
            </a:r>
            <a:r>
              <a:rPr lang="pl-PL" sz="2000" dirty="0" err="1">
                <a:solidFill>
                  <a:schemeClr val="bg1"/>
                </a:solidFill>
              </a:rPr>
              <a:t>supplied</a:t>
            </a:r>
            <a:r>
              <a:rPr lang="pl-PL" sz="2000" dirty="0">
                <a:solidFill>
                  <a:schemeClr val="bg1"/>
                </a:solidFill>
              </a:rPr>
              <a:t> by </a:t>
            </a:r>
            <a:r>
              <a:rPr lang="pl-PL" sz="2000" dirty="0" err="1">
                <a:solidFill>
                  <a:schemeClr val="bg1"/>
                </a:solidFill>
              </a:rPr>
              <a:t>attacker</a:t>
            </a:r>
            <a:r>
              <a:rPr lang="pl-PL" sz="2000" dirty="0">
                <a:solidFill>
                  <a:schemeClr val="bg1"/>
                </a:solidFill>
              </a:rPr>
              <a:t> 			</a:t>
            </a:r>
            <a:r>
              <a:rPr lang="pl-PL" sz="2000" dirty="0" err="1">
                <a:solidFill>
                  <a:schemeClr val="bg1"/>
                </a:solidFill>
              </a:rPr>
              <a:t>however</a:t>
            </a:r>
            <a:r>
              <a:rPr lang="pl-PL" sz="2000" dirty="0">
                <a:solidFill>
                  <a:schemeClr val="bg1"/>
                </a:solidFill>
              </a:rPr>
              <a:t> the </a:t>
            </a:r>
            <a:r>
              <a:rPr lang="pl-PL" sz="2000" dirty="0" err="1">
                <a:solidFill>
                  <a:schemeClr val="bg1"/>
                </a:solidFill>
              </a:rPr>
              <a:t>result</a:t>
            </a:r>
            <a:r>
              <a:rPr lang="pl-PL" sz="2000" dirty="0">
                <a:solidFill>
                  <a:schemeClr val="bg1"/>
                </a:solidFill>
              </a:rPr>
              <a:t> of </a:t>
            </a:r>
            <a:r>
              <a:rPr lang="pl-PL" sz="2000" dirty="0" err="1">
                <a:solidFill>
                  <a:schemeClr val="bg1"/>
                </a:solidFill>
              </a:rPr>
              <a:t>this</a:t>
            </a:r>
            <a:r>
              <a:rPr lang="pl-PL" sz="2000" dirty="0">
                <a:solidFill>
                  <a:schemeClr val="bg1"/>
                </a:solidFill>
              </a:rPr>
              <a:t> </a:t>
            </a:r>
            <a:r>
              <a:rPr lang="pl-PL" sz="2000" dirty="0" err="1">
                <a:solidFill>
                  <a:schemeClr val="bg1"/>
                </a:solidFill>
              </a:rPr>
              <a:t>action</a:t>
            </a:r>
            <a:r>
              <a:rPr lang="pl-PL" sz="2000" dirty="0">
                <a:solidFill>
                  <a:schemeClr val="bg1"/>
                </a:solidFill>
              </a:rPr>
              <a:t> </a:t>
            </a:r>
            <a:r>
              <a:rPr lang="pl-PL" sz="2000" dirty="0" err="1">
                <a:solidFill>
                  <a:schemeClr val="bg1"/>
                </a:solidFill>
              </a:rPr>
              <a:t>won’t</a:t>
            </a:r>
            <a:r>
              <a:rPr lang="pl-PL" sz="2000" dirty="0">
                <a:solidFill>
                  <a:schemeClr val="bg1"/>
                </a:solidFill>
              </a:rPr>
              <a:t> be </a:t>
            </a:r>
            <a:r>
              <a:rPr lang="pl-PL" sz="2000" dirty="0" err="1">
                <a:solidFill>
                  <a:schemeClr val="bg1"/>
                </a:solidFill>
              </a:rPr>
              <a:t>shown</a:t>
            </a:r>
            <a:r>
              <a:rPr lang="pl-PL" sz="2000" dirty="0">
                <a:solidFill>
                  <a:schemeClr val="bg1"/>
                </a:solidFill>
              </a:rPr>
              <a:t> to the front-end.	</a:t>
            </a:r>
          </a:p>
          <a:p>
            <a:r>
              <a:rPr lang="pl-PL" sz="2000" dirty="0">
                <a:solidFill>
                  <a:schemeClr val="bg1"/>
                </a:solidFill>
              </a:rPr>
              <a:t>		</a:t>
            </a:r>
            <a:r>
              <a:rPr lang="pl-PL" sz="2000" dirty="0" err="1">
                <a:solidFill>
                  <a:schemeClr val="bg1"/>
                </a:solidFill>
              </a:rPr>
              <a:t>So</a:t>
            </a:r>
            <a:r>
              <a:rPr lang="pl-PL" sz="2000" dirty="0">
                <a:solidFill>
                  <a:schemeClr val="bg1"/>
                </a:solidFill>
              </a:rPr>
              <a:t> </a:t>
            </a:r>
            <a:r>
              <a:rPr lang="pl-PL" sz="2000" dirty="0" err="1">
                <a:solidFill>
                  <a:schemeClr val="bg1"/>
                </a:solidFill>
              </a:rPr>
              <a:t>regarding</a:t>
            </a:r>
            <a:r>
              <a:rPr lang="pl-PL" sz="2000" dirty="0">
                <a:solidFill>
                  <a:schemeClr val="bg1"/>
                </a:solidFill>
              </a:rPr>
              <a:t> to the </a:t>
            </a:r>
            <a:r>
              <a:rPr lang="pl-PL" sz="2000" dirty="0" err="1">
                <a:solidFill>
                  <a:schemeClr val="bg1"/>
                </a:solidFill>
              </a:rPr>
              <a:t>fully</a:t>
            </a:r>
            <a:r>
              <a:rPr lang="pl-PL" sz="2000" dirty="0">
                <a:solidFill>
                  <a:schemeClr val="bg1"/>
                </a:solidFill>
              </a:rPr>
              <a:t> </a:t>
            </a:r>
            <a:r>
              <a:rPr lang="pl-PL" sz="2000" dirty="0" err="1">
                <a:solidFill>
                  <a:schemeClr val="bg1"/>
                </a:solidFill>
              </a:rPr>
              <a:t>informed</a:t>
            </a:r>
            <a:r>
              <a:rPr lang="pl-PL" sz="2000" dirty="0">
                <a:solidFill>
                  <a:schemeClr val="bg1"/>
                </a:solidFill>
              </a:rPr>
              <a:t> SSRF-</a:t>
            </a:r>
            <a:r>
              <a:rPr lang="pl-PL" sz="2000" dirty="0" err="1">
                <a:solidFill>
                  <a:schemeClr val="bg1"/>
                </a:solidFill>
              </a:rPr>
              <a:t>type</a:t>
            </a:r>
            <a:r>
              <a:rPr lang="pl-PL" sz="2000" dirty="0">
                <a:solidFill>
                  <a:schemeClr val="bg1"/>
                </a:solidFill>
              </a:rPr>
              <a:t> </a:t>
            </a:r>
            <a:r>
              <a:rPr lang="pl-PL" sz="2000" dirty="0" err="1">
                <a:solidFill>
                  <a:schemeClr val="bg1"/>
                </a:solidFill>
              </a:rPr>
              <a:t>attack</a:t>
            </a:r>
            <a:r>
              <a:rPr lang="pl-PL" sz="2000" dirty="0">
                <a:solidFill>
                  <a:schemeClr val="bg1"/>
                </a:solidFill>
              </a:rPr>
              <a:t>, </a:t>
            </a:r>
            <a:r>
              <a:rPr lang="pl-PL" sz="2000" dirty="0" err="1">
                <a:solidFill>
                  <a:schemeClr val="bg1"/>
                </a:solidFill>
              </a:rPr>
              <a:t>they</a:t>
            </a:r>
            <a:r>
              <a:rPr lang="pl-PL" sz="2000" dirty="0">
                <a:solidFill>
                  <a:schemeClr val="bg1"/>
                </a:solidFill>
              </a:rPr>
              <a:t> </a:t>
            </a:r>
            <a:r>
              <a:rPr lang="pl-PL" sz="2000" dirty="0" err="1">
                <a:solidFill>
                  <a:schemeClr val="bg1"/>
                </a:solidFill>
              </a:rPr>
              <a:t>are</a:t>
            </a:r>
            <a:r>
              <a:rPr lang="pl-PL" sz="2000" dirty="0">
                <a:solidFill>
                  <a:schemeClr val="bg1"/>
                </a:solidFill>
              </a:rPr>
              <a:t> not </a:t>
            </a:r>
            <a:r>
              <a:rPr lang="pl-PL" sz="2000" dirty="0" err="1">
                <a:solidFill>
                  <a:schemeClr val="bg1"/>
                </a:solidFill>
              </a:rPr>
              <a:t>being</a:t>
            </a:r>
            <a:r>
              <a:rPr lang="pl-PL" sz="2000" dirty="0">
                <a:solidFill>
                  <a:schemeClr val="bg1"/>
                </a:solidFill>
              </a:rPr>
              <a:t> </a:t>
            </a:r>
            <a:r>
              <a:rPr lang="pl-PL" sz="2000" dirty="0" err="1">
                <a:solidFill>
                  <a:schemeClr val="bg1"/>
                </a:solidFill>
              </a:rPr>
              <a:t>easily</a:t>
            </a:r>
            <a:r>
              <a:rPr lang="pl-PL" sz="2000" dirty="0">
                <a:solidFill>
                  <a:schemeClr val="bg1"/>
                </a:solidFill>
              </a:rPr>
              <a:t> </a:t>
            </a:r>
            <a:r>
              <a:rPr lang="pl-PL" sz="2000" dirty="0" err="1">
                <a:solidFill>
                  <a:schemeClr val="bg1"/>
                </a:solidFill>
              </a:rPr>
              <a:t>exploited</a:t>
            </a:r>
            <a:r>
              <a:rPr lang="pl-PL" sz="2000" dirty="0">
                <a:solidFill>
                  <a:schemeClr val="bg1"/>
                </a:solidFill>
              </a:rPr>
              <a:t>.</a:t>
            </a:r>
          </a:p>
          <a:p>
            <a:endParaRPr lang="pl-PL" sz="2000" dirty="0">
              <a:solidFill>
                <a:schemeClr val="bg1"/>
              </a:solidFill>
            </a:endParaRPr>
          </a:p>
          <a:p>
            <a:endParaRPr lang="pl-PL" sz="2000" dirty="0">
              <a:solidFill>
                <a:schemeClr val="bg1"/>
              </a:solidFill>
            </a:endParaRPr>
          </a:p>
          <a:p>
            <a:pPr marL="342900" indent="-342900">
              <a:buFont typeface="Arial" panose="020B0604020202020204" pitchFamily="34" charset="0"/>
              <a:buChar char="•"/>
            </a:pPr>
            <a:r>
              <a:rPr lang="pl-PL" sz="2000" dirty="0">
                <a:solidFill>
                  <a:schemeClr val="bg1"/>
                </a:solidFill>
              </a:rPr>
              <a:t>OUT-OF-BAND APPLICATION SECURITY TESTING (OAST)? </a:t>
            </a:r>
          </a:p>
          <a:p>
            <a:pPr lvl="1"/>
            <a:r>
              <a:rPr lang="pl-PL" sz="2000" dirty="0">
                <a:solidFill>
                  <a:schemeClr val="bg1"/>
                </a:solidFill>
              </a:rPr>
              <a:t>	-&gt; </a:t>
            </a:r>
            <a:r>
              <a:rPr lang="pl-PL" sz="2000" dirty="0" err="1">
                <a:solidFill>
                  <a:schemeClr val="bg1"/>
                </a:solidFill>
              </a:rPr>
              <a:t>Triggering</a:t>
            </a:r>
            <a:r>
              <a:rPr lang="pl-PL" sz="2000" dirty="0">
                <a:solidFill>
                  <a:schemeClr val="bg1"/>
                </a:solidFill>
              </a:rPr>
              <a:t> </a:t>
            </a:r>
            <a:r>
              <a:rPr lang="pl-PL" sz="2000" dirty="0" err="1">
                <a:solidFill>
                  <a:schemeClr val="bg1"/>
                </a:solidFill>
              </a:rPr>
              <a:t>request</a:t>
            </a:r>
            <a:r>
              <a:rPr lang="pl-PL" sz="2000" dirty="0">
                <a:solidFill>
                  <a:schemeClr val="bg1"/>
                </a:solidFill>
              </a:rPr>
              <a:t> to </a:t>
            </a:r>
            <a:r>
              <a:rPr lang="pl-PL" sz="2000" dirty="0" err="1">
                <a:solidFill>
                  <a:schemeClr val="bg1"/>
                </a:solidFill>
              </a:rPr>
              <a:t>an</a:t>
            </a:r>
            <a:r>
              <a:rPr lang="pl-PL" sz="2000" dirty="0">
                <a:solidFill>
                  <a:schemeClr val="bg1"/>
                </a:solidFill>
              </a:rPr>
              <a:t> </a:t>
            </a:r>
            <a:r>
              <a:rPr lang="pl-PL" sz="2000" dirty="0" err="1">
                <a:solidFill>
                  <a:schemeClr val="bg1"/>
                </a:solidFill>
              </a:rPr>
              <a:t>external</a:t>
            </a:r>
            <a:r>
              <a:rPr lang="pl-PL" sz="2000" dirty="0">
                <a:solidFill>
                  <a:schemeClr val="bg1"/>
                </a:solidFill>
              </a:rPr>
              <a:t> system </a:t>
            </a:r>
            <a:r>
              <a:rPr lang="pl-PL" sz="2000" dirty="0" err="1">
                <a:solidFill>
                  <a:schemeClr val="bg1"/>
                </a:solidFill>
              </a:rPr>
              <a:t>which</a:t>
            </a:r>
            <a:r>
              <a:rPr lang="pl-PL" sz="2000" dirty="0">
                <a:solidFill>
                  <a:schemeClr val="bg1"/>
                </a:solidFill>
              </a:rPr>
              <a:t> we </a:t>
            </a:r>
            <a:r>
              <a:rPr lang="pl-PL" sz="2000" dirty="0" err="1">
                <a:solidFill>
                  <a:schemeClr val="bg1"/>
                </a:solidFill>
              </a:rPr>
              <a:t>control</a:t>
            </a:r>
            <a:r>
              <a:rPr lang="pl-PL" sz="2000" dirty="0">
                <a:solidFill>
                  <a:schemeClr val="bg1"/>
                </a:solidFill>
              </a:rPr>
              <a:t> as </a:t>
            </a:r>
            <a:r>
              <a:rPr lang="pl-PL" sz="2000" dirty="0" err="1">
                <a:solidFill>
                  <a:schemeClr val="bg1"/>
                </a:solidFill>
              </a:rPr>
              <a:t>well</a:t>
            </a:r>
            <a:r>
              <a:rPr lang="pl-PL" sz="2000" dirty="0">
                <a:solidFill>
                  <a:schemeClr val="bg1"/>
                </a:solidFill>
              </a:rPr>
              <a:t> as we </a:t>
            </a:r>
            <a:r>
              <a:rPr lang="pl-PL" sz="2000" dirty="0" err="1">
                <a:solidFill>
                  <a:schemeClr val="bg1"/>
                </a:solidFill>
              </a:rPr>
              <a:t>can</a:t>
            </a:r>
            <a:r>
              <a:rPr lang="pl-PL" sz="2000" dirty="0">
                <a:solidFill>
                  <a:schemeClr val="bg1"/>
                </a:solidFill>
              </a:rPr>
              <a:t> </a:t>
            </a:r>
            <a:r>
              <a:rPr lang="pl-PL" sz="2000" dirty="0" err="1">
                <a:solidFill>
                  <a:schemeClr val="bg1"/>
                </a:solidFill>
              </a:rPr>
              <a:t>check</a:t>
            </a:r>
            <a:r>
              <a:rPr lang="pl-PL" sz="2000" dirty="0">
                <a:solidFill>
                  <a:schemeClr val="bg1"/>
                </a:solidFill>
              </a:rPr>
              <a:t> </a:t>
            </a:r>
            <a:r>
              <a:rPr lang="pl-PL" sz="2000" dirty="0" err="1">
                <a:solidFill>
                  <a:schemeClr val="bg1"/>
                </a:solidFill>
              </a:rPr>
              <a:t>whether</a:t>
            </a:r>
            <a:r>
              <a:rPr lang="pl-PL" sz="2000" dirty="0">
                <a:solidFill>
                  <a:schemeClr val="bg1"/>
                </a:solidFill>
              </a:rPr>
              <a:t> </a:t>
            </a:r>
            <a:r>
              <a:rPr lang="pl-PL" sz="2000" dirty="0" err="1">
                <a:solidFill>
                  <a:schemeClr val="bg1"/>
                </a:solidFill>
              </a:rPr>
              <a:t>there</a:t>
            </a:r>
            <a:r>
              <a:rPr lang="pl-PL" sz="2000" dirty="0">
                <a:solidFill>
                  <a:schemeClr val="bg1"/>
                </a:solidFill>
              </a:rPr>
              <a:t> </a:t>
            </a:r>
            <a:r>
              <a:rPr lang="pl-PL" sz="2000" dirty="0" err="1">
                <a:solidFill>
                  <a:schemeClr val="bg1"/>
                </a:solidFill>
              </a:rPr>
              <a:t>are</a:t>
            </a:r>
            <a:r>
              <a:rPr lang="pl-PL" sz="2000" dirty="0">
                <a:solidFill>
                  <a:schemeClr val="bg1"/>
                </a:solidFill>
              </a:rPr>
              <a:t> 			</a:t>
            </a:r>
            <a:r>
              <a:rPr lang="pl-PL" sz="2000" dirty="0" err="1">
                <a:solidFill>
                  <a:schemeClr val="bg1"/>
                </a:solidFill>
              </a:rPr>
              <a:t>replies</a:t>
            </a:r>
            <a:r>
              <a:rPr lang="pl-PL" sz="2000" dirty="0">
                <a:solidFill>
                  <a:schemeClr val="bg1"/>
                </a:solidFill>
              </a:rPr>
              <a:t> from the </a:t>
            </a:r>
            <a:r>
              <a:rPr lang="pl-PL" sz="2000" dirty="0" err="1">
                <a:solidFill>
                  <a:schemeClr val="bg1"/>
                </a:solidFill>
              </a:rPr>
              <a:t>attacked</a:t>
            </a:r>
            <a:r>
              <a:rPr lang="pl-PL" sz="2000" dirty="0">
                <a:solidFill>
                  <a:schemeClr val="bg1"/>
                </a:solidFill>
              </a:rPr>
              <a:t> </a:t>
            </a:r>
            <a:r>
              <a:rPr lang="pl-PL" sz="2000" dirty="0" err="1">
                <a:solidFill>
                  <a:schemeClr val="bg1"/>
                </a:solidFill>
              </a:rPr>
              <a:t>server</a:t>
            </a:r>
            <a:r>
              <a:rPr lang="pl-PL" sz="2000" dirty="0">
                <a:solidFill>
                  <a:schemeClr val="bg1"/>
                </a:solidFill>
              </a:rPr>
              <a:t> – </a:t>
            </a:r>
            <a:r>
              <a:rPr lang="pl-PL" sz="2000" dirty="0" err="1">
                <a:solidFill>
                  <a:schemeClr val="bg1"/>
                </a:solidFill>
              </a:rPr>
              <a:t>any</a:t>
            </a:r>
            <a:r>
              <a:rPr lang="pl-PL" sz="2000" dirty="0">
                <a:solidFill>
                  <a:schemeClr val="bg1"/>
                </a:solidFill>
              </a:rPr>
              <a:t> </a:t>
            </a:r>
            <a:r>
              <a:rPr lang="pl-PL" sz="2000" dirty="0" err="1">
                <a:solidFill>
                  <a:schemeClr val="bg1"/>
                </a:solidFill>
              </a:rPr>
              <a:t>interactions</a:t>
            </a:r>
            <a:r>
              <a:rPr lang="pl-PL" sz="2000" dirty="0">
                <a:solidFill>
                  <a:schemeClr val="bg1"/>
                </a:solidFill>
              </a:rPr>
              <a:t>. It </a:t>
            </a:r>
            <a:r>
              <a:rPr lang="pl-PL" sz="2000" dirty="0" err="1">
                <a:solidFill>
                  <a:schemeClr val="bg1"/>
                </a:solidFill>
              </a:rPr>
              <a:t>helps</a:t>
            </a:r>
            <a:r>
              <a:rPr lang="pl-PL" sz="2000" dirty="0">
                <a:solidFill>
                  <a:schemeClr val="bg1"/>
                </a:solidFill>
              </a:rPr>
              <a:t> to </a:t>
            </a:r>
            <a:r>
              <a:rPr lang="pl-PL" sz="2000" dirty="0" err="1">
                <a:solidFill>
                  <a:schemeClr val="bg1"/>
                </a:solidFill>
              </a:rPr>
              <a:t>see</a:t>
            </a:r>
            <a:r>
              <a:rPr lang="pl-PL" sz="2000" dirty="0">
                <a:solidFill>
                  <a:schemeClr val="bg1"/>
                </a:solidFill>
              </a:rPr>
              <a:t> </a:t>
            </a:r>
            <a:r>
              <a:rPr lang="pl-PL" sz="2000" dirty="0" err="1">
                <a:solidFill>
                  <a:schemeClr val="bg1"/>
                </a:solidFill>
              </a:rPr>
              <a:t>invisible</a:t>
            </a:r>
            <a:r>
              <a:rPr lang="pl-PL" sz="2000" dirty="0">
                <a:solidFill>
                  <a:schemeClr val="bg1"/>
                </a:solidFill>
              </a:rPr>
              <a:t> </a:t>
            </a:r>
            <a:r>
              <a:rPr lang="pl-PL" sz="2000" dirty="0" err="1">
                <a:solidFill>
                  <a:schemeClr val="bg1"/>
                </a:solidFill>
              </a:rPr>
              <a:t>vulnerabilities</a:t>
            </a:r>
            <a:endParaRPr lang="pl-PL" sz="2000" dirty="0">
              <a:solidFill>
                <a:schemeClr val="bg1"/>
              </a:solidFill>
            </a:endParaRPr>
          </a:p>
          <a:p>
            <a:pPr lvl="1"/>
            <a:endParaRPr lang="pl-PL" sz="2000" dirty="0">
              <a:solidFill>
                <a:schemeClr val="bg1"/>
              </a:solidFill>
            </a:endParaRPr>
          </a:p>
          <a:p>
            <a:pPr lvl="1"/>
            <a:r>
              <a:rPr lang="pl-PL" sz="2000" dirty="0">
                <a:solidFill>
                  <a:schemeClr val="bg1"/>
                </a:solidFill>
              </a:rPr>
              <a:t>	   </a:t>
            </a:r>
          </a:p>
          <a:p>
            <a:endParaRPr lang="pl-PL" sz="2000" dirty="0">
              <a:solidFill>
                <a:schemeClr val="bg1"/>
              </a:solidFill>
            </a:endParaRPr>
          </a:p>
          <a:p>
            <a:r>
              <a:rPr lang="pl-PL" sz="2000" dirty="0">
                <a:solidFill>
                  <a:schemeClr val="bg1"/>
                </a:solidFill>
              </a:rPr>
              <a:t>		</a:t>
            </a:r>
          </a:p>
          <a:p>
            <a:r>
              <a:rPr lang="pl-PL" sz="2000" dirty="0">
                <a:solidFill>
                  <a:schemeClr val="bg1"/>
                </a:solidFill>
              </a:rPr>
              <a:t>		 </a:t>
            </a:r>
          </a:p>
          <a:p>
            <a:pPr marL="285750" indent="-285750">
              <a:buFont typeface="Arial" panose="020B0604020202020204" pitchFamily="34" charset="0"/>
              <a:buChar char="•"/>
            </a:pPr>
            <a:endParaRPr lang="pl-PL" sz="2000" dirty="0">
              <a:solidFill>
                <a:schemeClr val="bg1"/>
              </a:solidFill>
            </a:endParaRPr>
          </a:p>
          <a:p>
            <a:pPr marL="285750" indent="-285750">
              <a:buFont typeface="Arial" panose="020B0604020202020204" pitchFamily="34" charset="0"/>
              <a:buChar char="•"/>
            </a:pPr>
            <a:endParaRPr lang="pl-PL" sz="2000" dirty="0">
              <a:solidFill>
                <a:schemeClr val="bg1"/>
              </a:solidFill>
            </a:endParaRPr>
          </a:p>
          <a:p>
            <a:pPr lvl="1"/>
            <a:endParaRPr lang="pl-PL" sz="2000" dirty="0">
              <a:solidFill>
                <a:schemeClr val="bg1"/>
              </a:solidFill>
            </a:endParaRPr>
          </a:p>
          <a:p>
            <a:pPr lvl="1"/>
            <a:endParaRPr lang="pl-PL" sz="2000" dirty="0">
              <a:solidFill>
                <a:schemeClr val="bg1"/>
              </a:solidFill>
            </a:endParaRPr>
          </a:p>
        </p:txBody>
      </p:sp>
      <p:pic>
        <p:nvPicPr>
          <p:cNvPr id="10" name="Obraz 9">
            <a:extLst>
              <a:ext uri="{FF2B5EF4-FFF2-40B4-BE49-F238E27FC236}">
                <a16:creationId xmlns:a16="http://schemas.microsoft.com/office/drawing/2014/main" id="{A711674B-730C-4527-B9ED-C11947B2A131}"/>
              </a:ext>
            </a:extLst>
          </p:cNvPr>
          <p:cNvPicPr>
            <a:picLocks noChangeAspect="1"/>
          </p:cNvPicPr>
          <p:nvPr/>
        </p:nvPicPr>
        <p:blipFill>
          <a:blip r:embed="rId3"/>
          <a:stretch>
            <a:fillRect/>
          </a:stretch>
        </p:blipFill>
        <p:spPr>
          <a:xfrm>
            <a:off x="3448337" y="4002943"/>
            <a:ext cx="5049118" cy="2855057"/>
          </a:xfrm>
          <a:prstGeom prst="rect">
            <a:avLst/>
          </a:prstGeom>
        </p:spPr>
      </p:pic>
    </p:spTree>
    <p:extLst>
      <p:ext uri="{BB962C8B-B14F-4D97-AF65-F5344CB8AC3E}">
        <p14:creationId xmlns:p14="http://schemas.microsoft.com/office/powerpoint/2010/main" val="751767468"/>
      </p:ext>
    </p:extLst>
  </p:cSld>
  <p:clrMapOvr>
    <a:masterClrMapping/>
  </p:clrMapOvr>
</p:sld>
</file>

<file path=ppt/theme/theme1.xml><?xml version="1.0" encoding="utf-8"?>
<a:theme xmlns:a="http://schemas.openxmlformats.org/drawingml/2006/main" name="MemoVTI">
  <a:themeElements>
    <a:clrScheme name="AnalogousFromDarkSeedLeftStep">
      <a:dk1>
        <a:srgbClr val="000000"/>
      </a:dk1>
      <a:lt1>
        <a:srgbClr val="FFFFFF"/>
      </a:lt1>
      <a:dk2>
        <a:srgbClr val="301B27"/>
      </a:dk2>
      <a:lt2>
        <a:srgbClr val="F0F3F3"/>
      </a:lt2>
      <a:accent1>
        <a:srgbClr val="C34D5D"/>
      </a:accent1>
      <a:accent2>
        <a:srgbClr val="B13B7D"/>
      </a:accent2>
      <a:accent3>
        <a:srgbClr val="C34DC0"/>
      </a:accent3>
      <a:accent4>
        <a:srgbClr val="833BB1"/>
      </a:accent4>
      <a:accent5>
        <a:srgbClr val="644DC3"/>
      </a:accent5>
      <a:accent6>
        <a:srgbClr val="3B55B1"/>
      </a:accent6>
      <a:hlink>
        <a:srgbClr val="7E55C6"/>
      </a:hlink>
      <a:folHlink>
        <a:srgbClr val="7F7F7F"/>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docProps/app.xml><?xml version="1.0" encoding="utf-8"?>
<Properties xmlns="http://schemas.openxmlformats.org/officeDocument/2006/extended-properties" xmlns:vt="http://schemas.openxmlformats.org/officeDocument/2006/docPropsVTypes">
  <TotalTime>838</TotalTime>
  <Words>1405</Words>
  <Application>Microsoft Office PowerPoint</Application>
  <PresentationFormat>Panoramiczny</PresentationFormat>
  <Paragraphs>251</Paragraphs>
  <Slides>25</Slides>
  <Notes>0</Notes>
  <HiddenSlides>0</HiddenSlides>
  <MMClips>0</MMClips>
  <ScaleCrop>false</ScaleCrop>
  <HeadingPairs>
    <vt:vector size="6" baseType="variant">
      <vt:variant>
        <vt:lpstr>Używane czcionki</vt:lpstr>
      </vt:variant>
      <vt:variant>
        <vt:i4>12</vt:i4>
      </vt:variant>
      <vt:variant>
        <vt:lpstr>Motyw</vt:lpstr>
      </vt:variant>
      <vt:variant>
        <vt:i4>1</vt:i4>
      </vt:variant>
      <vt:variant>
        <vt:lpstr>Tytuły slajdów</vt:lpstr>
      </vt:variant>
      <vt:variant>
        <vt:i4>25</vt:i4>
      </vt:variant>
    </vt:vector>
  </HeadingPairs>
  <TitlesOfParts>
    <vt:vector size="38" baseType="lpstr">
      <vt:lpstr>Algerian</vt:lpstr>
      <vt:lpstr>Amasis MT Pro</vt:lpstr>
      <vt:lpstr>arial</vt:lpstr>
      <vt:lpstr>arial</vt:lpstr>
      <vt:lpstr>Consolas</vt:lpstr>
      <vt:lpstr>Elephant</vt:lpstr>
      <vt:lpstr>inherit</vt:lpstr>
      <vt:lpstr>Monaco</vt:lpstr>
      <vt:lpstr>roboto</vt:lpstr>
      <vt:lpstr>Ubuntu Mono</vt:lpstr>
      <vt:lpstr>Univers Condensed</vt:lpstr>
      <vt:lpstr>Verdana</vt:lpstr>
      <vt:lpstr>MemoVTI</vt:lpstr>
      <vt:lpstr>Server Side Request Forgery    (SSRF)</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Side Request Forgery    (SSRF)</dc:title>
  <dc:creator>Kamil Kawka</dc:creator>
  <cp:lastModifiedBy>Kamil Kawka</cp:lastModifiedBy>
  <cp:revision>9</cp:revision>
  <dcterms:created xsi:type="dcterms:W3CDTF">2022-01-02T22:39:08Z</dcterms:created>
  <dcterms:modified xsi:type="dcterms:W3CDTF">2022-01-07T00:10:00Z</dcterms:modified>
</cp:coreProperties>
</file>